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367963" cy="7775575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60" y="0"/>
      </p:cViewPr>
      <p:guideLst>
        <p:guide orient="horz" pos="2449"/>
        <p:guide pos="32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18400" y="1819440"/>
            <a:ext cx="933084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8400" y="4174920"/>
            <a:ext cx="933084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18400" y="1819440"/>
            <a:ext cx="455328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299560" y="1819440"/>
            <a:ext cx="455328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8400" y="4174920"/>
            <a:ext cx="455328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299560" y="4174920"/>
            <a:ext cx="455328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18400" y="1819440"/>
            <a:ext cx="300420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673080" y="1819440"/>
            <a:ext cx="300420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828120" y="1819440"/>
            <a:ext cx="300420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18400" y="4174920"/>
            <a:ext cx="300420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673080" y="4174920"/>
            <a:ext cx="300420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828120" y="4174920"/>
            <a:ext cx="300420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18400" y="1819440"/>
            <a:ext cx="9330840" cy="4509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18400" y="1819440"/>
            <a:ext cx="9330840" cy="450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18400" y="1819440"/>
            <a:ext cx="4553280" cy="450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299560" y="1819440"/>
            <a:ext cx="4553280" cy="450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18400" y="309960"/>
            <a:ext cx="9330840" cy="601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18400" y="1819440"/>
            <a:ext cx="455328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299560" y="1819440"/>
            <a:ext cx="4553280" cy="450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18400" y="4174920"/>
            <a:ext cx="455328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18400" y="1819440"/>
            <a:ext cx="9330840" cy="4509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18400" y="1819440"/>
            <a:ext cx="4553280" cy="450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299560" y="1819440"/>
            <a:ext cx="455328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299560" y="4174920"/>
            <a:ext cx="455328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18400" y="1819440"/>
            <a:ext cx="455328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299560" y="1819440"/>
            <a:ext cx="455328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18400" y="4174920"/>
            <a:ext cx="933084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18400" y="1819440"/>
            <a:ext cx="933084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8400" y="4174920"/>
            <a:ext cx="933084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18400" y="1819440"/>
            <a:ext cx="455328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299560" y="1819440"/>
            <a:ext cx="455328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18400" y="4174920"/>
            <a:ext cx="455328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299560" y="4174920"/>
            <a:ext cx="455328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18400" y="1819440"/>
            <a:ext cx="300420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673080" y="1819440"/>
            <a:ext cx="300420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828120" y="1819440"/>
            <a:ext cx="300420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8400" y="4174920"/>
            <a:ext cx="300420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673080" y="4174920"/>
            <a:ext cx="300420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828120" y="4174920"/>
            <a:ext cx="300420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18400" y="1819440"/>
            <a:ext cx="9330840" cy="450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18400" y="1819440"/>
            <a:ext cx="4553280" cy="450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299560" y="1819440"/>
            <a:ext cx="4553280" cy="450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18400" y="309960"/>
            <a:ext cx="9330840" cy="601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18400" y="1819440"/>
            <a:ext cx="455328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299560" y="1819440"/>
            <a:ext cx="4553280" cy="450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8400" y="4174920"/>
            <a:ext cx="455328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18400" y="1819440"/>
            <a:ext cx="4553280" cy="450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299560" y="1819440"/>
            <a:ext cx="455328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299560" y="4174920"/>
            <a:ext cx="455328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18400" y="1819440"/>
            <a:ext cx="455328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299560" y="1819440"/>
            <a:ext cx="455328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8400" y="4174920"/>
            <a:ext cx="9330840" cy="215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179" b="0" strike="noStrike" spc="-1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Montserrat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18400" y="1819440"/>
            <a:ext cx="9330840" cy="450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179" b="0" strike="noStrike" spc="-1">
                <a:solidFill>
                  <a:srgbClr val="000000"/>
                </a:solidFill>
                <a:latin typeface="Montserrat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70" b="0" strike="noStrike" spc="-1">
                <a:solidFill>
                  <a:srgbClr val="000000"/>
                </a:solidFill>
                <a:latin typeface="Montserrat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39" b="0" strike="noStrike" spc="-1">
                <a:solidFill>
                  <a:srgbClr val="000000"/>
                </a:solidFill>
                <a:latin typeface="Montserrat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39" b="0" strike="noStrike" spc="-1">
                <a:solidFill>
                  <a:srgbClr val="000000"/>
                </a:solidFill>
                <a:latin typeface="Montserrat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Montserrat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Montserrat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Montserrat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8299800" y="231120"/>
            <a:ext cx="164772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fld id="{A33805C0-696F-45DD-8F56-AFAF3FFB1954}" type="slidenum">
              <a:rPr lang="ru-RU" sz="2200" b="0" strike="noStrike" spc="-1">
                <a:solidFill>
                  <a:srgbClr val="00ADB1"/>
                </a:solidFill>
                <a:latin typeface="Montserrat"/>
              </a:rPr>
              <a:t>‹#›</a:t>
            </a:fld>
            <a:endParaRPr lang="ru-RU" sz="22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518400" y="309960"/>
            <a:ext cx="9330840" cy="129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Montserrat"/>
              </a:rPr>
              <a:t>Для правки текста заглавия щёлкните мышью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18400" y="1819440"/>
            <a:ext cx="9330840" cy="450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179" b="0" strike="noStrike" spc="-1">
                <a:solidFill>
                  <a:srgbClr val="000000"/>
                </a:solidFill>
                <a:latin typeface="Montserrat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70" b="0" strike="noStrike" spc="-1">
                <a:solidFill>
                  <a:srgbClr val="000000"/>
                </a:solidFill>
                <a:latin typeface="Montserrat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39" b="0" strike="noStrike" spc="-1">
                <a:solidFill>
                  <a:srgbClr val="000000"/>
                </a:solidFill>
                <a:latin typeface="Montserrat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39" b="0" strike="noStrike" spc="-1">
                <a:solidFill>
                  <a:srgbClr val="000000"/>
                </a:solidFill>
                <a:latin typeface="Montserrat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Montserrat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Montserrat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Montserrat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0" y="360"/>
            <a:ext cx="10367640" cy="7774920"/>
          </a:xfrm>
          <a:prstGeom prst="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2"/>
          <p:cNvSpPr/>
          <p:nvPr/>
        </p:nvSpPr>
        <p:spPr>
          <a:xfrm>
            <a:off x="4391640" y="606240"/>
            <a:ext cx="5577480" cy="97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Montserrat ExtraBold"/>
              </a:rPr>
              <a:t>ВНЕСУДЕБНОЕ </a:t>
            </a:r>
            <a:endParaRPr lang="ru-RU" sz="3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latin typeface="Montserrat ExtraBold"/>
              </a:rPr>
              <a:t>БАНКРОТСТВО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6105600" y="6095880"/>
            <a:ext cx="3844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800" b="0" strike="noStrike" cap="small" spc="-1">
                <a:solidFill>
                  <a:srgbClr val="FFFFFF"/>
                </a:solidFill>
                <a:latin typeface="Montserrat ExtraBold"/>
              </a:rPr>
              <a:t>БЕСПЛАТНО. БЕЗ ЮРИСТА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80" name="CustomShape 4"/>
          <p:cNvSpPr/>
          <p:nvPr/>
        </p:nvSpPr>
        <p:spPr>
          <a:xfrm>
            <a:off x="6505560" y="3237840"/>
            <a:ext cx="3742920" cy="23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Montserrat"/>
              </a:rPr>
              <a:t>для кого подходит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Montserrat"/>
              </a:rPr>
              <a:t>какие долги можно списать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Montserrat"/>
              </a:rPr>
              <a:t>какие этапы включает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Montserrat"/>
              </a:rPr>
              <a:t>как происходит списание долгов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1" name="CustomShape 5"/>
          <p:cNvSpPr/>
          <p:nvPr/>
        </p:nvSpPr>
        <p:spPr>
          <a:xfrm>
            <a:off x="5231160" y="1580400"/>
            <a:ext cx="47282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Montserrat"/>
              </a:rPr>
              <a:t>новые условия </a:t>
            </a:r>
            <a:r>
              <a:t/>
            </a:r>
            <a:br/>
            <a:r>
              <a:rPr lang="ru-RU" sz="2400" b="0" strike="noStrike" spc="-1">
                <a:solidFill>
                  <a:srgbClr val="FFFFFF"/>
                </a:solidFill>
                <a:latin typeface="Montserrat"/>
              </a:rPr>
              <a:t>с 3 ноября 2023 года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82" name="Рисунок 10"/>
          <p:cNvPicPr/>
          <p:nvPr/>
        </p:nvPicPr>
        <p:blipFill>
          <a:blip r:embed="rId2"/>
          <a:srcRect l="343"/>
          <a:stretch/>
        </p:blipFill>
        <p:spPr>
          <a:xfrm flipH="1">
            <a:off x="-17640" y="-12600"/>
            <a:ext cx="5670360" cy="8094960"/>
          </a:xfrm>
          <a:prstGeom prst="rect">
            <a:avLst/>
          </a:prstGeom>
          <a:ln>
            <a:noFill/>
          </a:ln>
        </p:spPr>
      </p:pic>
      <p:pic>
        <p:nvPicPr>
          <p:cNvPr id="83" name="Picture 4"/>
          <p:cNvPicPr/>
          <p:nvPr/>
        </p:nvPicPr>
        <p:blipFill>
          <a:blip r:embed="rId3"/>
          <a:stretch/>
        </p:blipFill>
        <p:spPr>
          <a:xfrm>
            <a:off x="7493400" y="6721560"/>
            <a:ext cx="2194920" cy="89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416160" y="282240"/>
            <a:ext cx="86004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Montserrat ExtraBold"/>
              </a:rPr>
              <a:t>Последствия завершения процедуры внесудебного банкротства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513360" y="1138680"/>
            <a:ext cx="9351000" cy="2048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CustomShape 3"/>
          <p:cNvSpPr/>
          <p:nvPr/>
        </p:nvSpPr>
        <p:spPr>
          <a:xfrm>
            <a:off x="2946240" y="1266120"/>
            <a:ext cx="6692400" cy="178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595959"/>
                </a:solidFill>
                <a:latin typeface="Montserrat"/>
              </a:rPr>
              <a:t>в течение 5 лет гражданин должен указывать на факт своего банкротства при заключении кредитных договоров и договоров займа</a:t>
            </a:r>
            <a:endParaRPr lang="ru-RU" sz="1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595959"/>
                </a:solidFill>
                <a:latin typeface="Montserrat"/>
              </a:rPr>
              <a:t>в течение 5 лет повторное банкротство не может быть возбуждено </a:t>
            </a:r>
            <a:r>
              <a:t/>
            </a:r>
            <a:br/>
            <a:r>
              <a:rPr lang="ru-RU" sz="1300" b="0" strike="noStrike" spc="-1">
                <a:solidFill>
                  <a:srgbClr val="595959"/>
                </a:solidFill>
                <a:latin typeface="Montserrat"/>
              </a:rPr>
              <a:t>по заявлению гражданина</a:t>
            </a:r>
            <a:endParaRPr lang="ru-RU" sz="1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595959"/>
                </a:solidFill>
                <a:latin typeface="Montserrat"/>
              </a:rPr>
              <a:t>в случае повторного признания гражданина банкротом в течение </a:t>
            </a:r>
            <a:r>
              <a:t/>
            </a:r>
            <a:br/>
            <a:r>
              <a:rPr lang="ru-RU" sz="1300" b="0" strike="noStrike" spc="-1">
                <a:solidFill>
                  <a:srgbClr val="595959"/>
                </a:solidFill>
                <a:latin typeface="Montserrat"/>
              </a:rPr>
              <a:t>5 лет по заявлению иных лиц, гражданин не освобождается </a:t>
            </a:r>
            <a:r>
              <a:t/>
            </a:r>
            <a:br/>
            <a:r>
              <a:rPr lang="ru-RU" sz="1300" b="0" strike="noStrike" spc="-1">
                <a:solidFill>
                  <a:srgbClr val="595959"/>
                </a:solidFill>
                <a:latin typeface="Montserrat"/>
              </a:rPr>
              <a:t>от обязательств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312" name="CustomShape 4"/>
          <p:cNvSpPr/>
          <p:nvPr/>
        </p:nvSpPr>
        <p:spPr>
          <a:xfrm>
            <a:off x="513360" y="6195600"/>
            <a:ext cx="9351000" cy="1043280"/>
          </a:xfrm>
          <a:prstGeom prst="roundRect">
            <a:avLst>
              <a:gd name="adj" fmla="val 1666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ustomShape 5"/>
          <p:cNvSpPr/>
          <p:nvPr/>
        </p:nvSpPr>
        <p:spPr>
          <a:xfrm>
            <a:off x="636480" y="6319440"/>
            <a:ext cx="900360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Montserrat"/>
              </a:rPr>
              <a:t>Если гражданин был исключен из реестра ИП менее, чем за 1 год до подачи заявления, применяются также последствия признания ИП банкротом по статье 216 Федерального закона от 26 октября 2002 г. № 127-ФЗ «О несостоятельности (банкротстве)»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4" name="Line 6"/>
          <p:cNvSpPr/>
          <p:nvPr/>
        </p:nvSpPr>
        <p:spPr>
          <a:xfrm>
            <a:off x="521280" y="780840"/>
            <a:ext cx="9343440" cy="360"/>
          </a:xfrm>
          <a:prstGeom prst="line">
            <a:avLst/>
          </a:prstGeom>
          <a:ln w="1908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ustomShape 7"/>
          <p:cNvSpPr/>
          <p:nvPr/>
        </p:nvSpPr>
        <p:spPr>
          <a:xfrm>
            <a:off x="687240" y="1261800"/>
            <a:ext cx="2271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6B492A"/>
                </a:solidFill>
                <a:latin typeface="Montserrat"/>
              </a:rPr>
              <a:t>Ограничения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6" name="CustomShape 8"/>
          <p:cNvSpPr/>
          <p:nvPr/>
        </p:nvSpPr>
        <p:spPr>
          <a:xfrm>
            <a:off x="513360" y="3437640"/>
            <a:ext cx="9351000" cy="1931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CustomShape 9"/>
          <p:cNvSpPr/>
          <p:nvPr/>
        </p:nvSpPr>
        <p:spPr>
          <a:xfrm>
            <a:off x="2946240" y="3564720"/>
            <a:ext cx="6692400" cy="15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595959"/>
                </a:solidFill>
                <a:latin typeface="Montserrat"/>
              </a:rPr>
              <a:t>юридическим лицом на 3 года</a:t>
            </a:r>
            <a:endParaRPr lang="ru-RU" sz="1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595959"/>
                </a:solidFill>
                <a:latin typeface="Montserrat"/>
              </a:rPr>
              <a:t>страховой организацией, негосударственным пенсионным фондом, </a:t>
            </a:r>
            <a:r>
              <a:t/>
            </a:r>
            <a:br/>
            <a:r>
              <a:rPr lang="ru-RU" sz="1300" b="0" strike="noStrike" spc="-1">
                <a:solidFill>
                  <a:srgbClr val="595959"/>
                </a:solidFill>
                <a:latin typeface="Montserrat"/>
              </a:rPr>
              <a:t>управляющей компанией инвестиционного фонда, паевого инвестиционного фонда и негосударственного пенсионного фонда или микрофинансовой компании на 5 лет</a:t>
            </a:r>
            <a:endParaRPr lang="ru-RU" sz="1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595959"/>
                </a:solidFill>
                <a:latin typeface="Montserrat"/>
              </a:rPr>
              <a:t>кредитной организацией на 10 лет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318" name="CustomShape 10"/>
          <p:cNvSpPr/>
          <p:nvPr/>
        </p:nvSpPr>
        <p:spPr>
          <a:xfrm>
            <a:off x="687240" y="3560400"/>
            <a:ext cx="22716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6B492A"/>
                </a:solidFill>
                <a:latin typeface="Montserrat"/>
              </a:rPr>
              <a:t>Запрет </a:t>
            </a:r>
            <a:r>
              <a:t/>
            </a:r>
            <a:br/>
            <a:r>
              <a:rPr lang="ru-RU" sz="1800" b="1" strike="noStrike" spc="-1">
                <a:solidFill>
                  <a:srgbClr val="6B492A"/>
                </a:solidFill>
                <a:latin typeface="Montserrat"/>
              </a:rPr>
              <a:t>на участие </a:t>
            </a:r>
            <a:r>
              <a:t/>
            </a:r>
            <a:br/>
            <a:r>
              <a:rPr lang="ru-RU" sz="1800" b="1" strike="noStrike" spc="-1">
                <a:solidFill>
                  <a:srgbClr val="6B492A"/>
                </a:solidFill>
                <a:latin typeface="Montserrat"/>
              </a:rPr>
              <a:t>в управлении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9" name="Line 11"/>
          <p:cNvSpPr/>
          <p:nvPr/>
        </p:nvSpPr>
        <p:spPr>
          <a:xfrm>
            <a:off x="2812320" y="1359720"/>
            <a:ext cx="360" cy="1584000"/>
          </a:xfrm>
          <a:prstGeom prst="line">
            <a:avLst/>
          </a:prstGeom>
          <a:ln w="1908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Line 12"/>
          <p:cNvSpPr/>
          <p:nvPr/>
        </p:nvSpPr>
        <p:spPr>
          <a:xfrm>
            <a:off x="2812320" y="3680280"/>
            <a:ext cx="360" cy="1440000"/>
          </a:xfrm>
          <a:prstGeom prst="line">
            <a:avLst/>
          </a:prstGeom>
          <a:ln w="1908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CustomShape 13"/>
          <p:cNvSpPr/>
          <p:nvPr/>
        </p:nvSpPr>
        <p:spPr>
          <a:xfrm>
            <a:off x="9501840" y="77760"/>
            <a:ext cx="585720" cy="622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14"/>
          <p:cNvSpPr/>
          <p:nvPr/>
        </p:nvSpPr>
        <p:spPr>
          <a:xfrm>
            <a:off x="9601560" y="260640"/>
            <a:ext cx="5025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Montserrat"/>
              </a:rPr>
              <a:t>10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10186560" y="732960"/>
            <a:ext cx="10969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2"/>
          <p:cNvSpPr/>
          <p:nvPr/>
        </p:nvSpPr>
        <p:spPr>
          <a:xfrm>
            <a:off x="416160" y="282240"/>
            <a:ext cx="86004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Montserrat ExtraBold"/>
              </a:rPr>
              <a:t>Формы документов для подачи заявления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25" name="Line 3"/>
          <p:cNvSpPr/>
          <p:nvPr/>
        </p:nvSpPr>
        <p:spPr>
          <a:xfrm>
            <a:off x="521280" y="780840"/>
            <a:ext cx="9343440" cy="360"/>
          </a:xfrm>
          <a:prstGeom prst="line">
            <a:avLst/>
          </a:prstGeom>
          <a:ln w="1908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4"/>
          <p:cNvSpPr/>
          <p:nvPr/>
        </p:nvSpPr>
        <p:spPr>
          <a:xfrm>
            <a:off x="851040" y="2114640"/>
            <a:ext cx="6285960" cy="450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ru-RU" sz="1600" b="0" strike="noStrike" spc="-1">
                <a:solidFill>
                  <a:srgbClr val="000000"/>
                </a:solidFill>
                <a:latin typeface="Montserrat"/>
              </a:rPr>
              <a:t>Заявление о внесудебном банкротстве по форме, утвержденной приказом Минэкономразвития России 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Montserrat"/>
              </a:rPr>
              <a:t>от 4 августа 2020 г. № 497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ru-RU" sz="1600" b="0" strike="noStrike" spc="-1">
                <a:solidFill>
                  <a:srgbClr val="000000"/>
                </a:solidFill>
                <a:latin typeface="Montserrat"/>
              </a:rPr>
              <a:t>Список всех известных должнику кредиторов, по форме, утвержденной приказом Минэкономразвития России  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Montserrat"/>
              </a:rPr>
              <a:t>от 5 августа 2015 г. № 530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ru-RU" sz="1600" b="0" strike="noStrike" spc="-1">
                <a:solidFill>
                  <a:srgbClr val="000000"/>
                </a:solidFill>
                <a:latin typeface="Montserrat"/>
              </a:rPr>
              <a:t>Формы заявлений о выдаче справок, прилагаемых 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Montserrat"/>
              </a:rPr>
              <a:t>к заявлению гражданина о признании его банкротом 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Montserrat"/>
              </a:rPr>
              <a:t>во внесудебном порядке, и формы таких справок, утвержденные приказом Минэкономразвития России 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Montserrat"/>
              </a:rPr>
              <a:t>от 9 октября 2023 г. № 706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327" name="Line 5"/>
          <p:cNvSpPr/>
          <p:nvPr/>
        </p:nvSpPr>
        <p:spPr>
          <a:xfrm>
            <a:off x="729720" y="2246760"/>
            <a:ext cx="360" cy="3638160"/>
          </a:xfrm>
          <a:prstGeom prst="line">
            <a:avLst/>
          </a:prstGeom>
          <a:ln w="1908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6"/>
          <p:cNvSpPr/>
          <p:nvPr/>
        </p:nvSpPr>
        <p:spPr>
          <a:xfrm rot="5400000">
            <a:off x="7246080" y="3749040"/>
            <a:ext cx="799920" cy="266400"/>
          </a:xfrm>
          <a:prstGeom prst="triangle">
            <a:avLst>
              <a:gd name="adj" fmla="val 50000"/>
            </a:avLst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7"/>
          <p:cNvSpPr/>
          <p:nvPr/>
        </p:nvSpPr>
        <p:spPr>
          <a:xfrm>
            <a:off x="9501840" y="77760"/>
            <a:ext cx="585720" cy="622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CustomShape 8"/>
          <p:cNvSpPr/>
          <p:nvPr/>
        </p:nvSpPr>
        <p:spPr>
          <a:xfrm>
            <a:off x="9563040" y="260640"/>
            <a:ext cx="5025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Montserrat"/>
              </a:rPr>
              <a:t>11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31" name="Рисунок 4"/>
          <p:cNvPicPr/>
          <p:nvPr/>
        </p:nvPicPr>
        <p:blipFill>
          <a:blip r:embed="rId2"/>
          <a:stretch/>
        </p:blipFill>
        <p:spPr>
          <a:xfrm>
            <a:off x="8214120" y="3174840"/>
            <a:ext cx="1414800" cy="141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16160" y="282240"/>
            <a:ext cx="6164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Montserrat ExtraBold"/>
              </a:rPr>
              <a:t>Почему внесудебное банкротство?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85" name="Line 2"/>
          <p:cNvSpPr/>
          <p:nvPr/>
        </p:nvSpPr>
        <p:spPr>
          <a:xfrm>
            <a:off x="521280" y="780840"/>
            <a:ext cx="9343440" cy="360"/>
          </a:xfrm>
          <a:prstGeom prst="line">
            <a:avLst/>
          </a:prstGeom>
          <a:ln w="1908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425160" y="3437640"/>
            <a:ext cx="311796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latin typeface="Montserrat"/>
              </a:rPr>
              <a:t>Не нужно платить пошлину или тратить деньги на платных специалистов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652320" y="2542680"/>
            <a:ext cx="2519640" cy="700560"/>
          </a:xfrm>
          <a:prstGeom prst="roundRect">
            <a:avLst>
              <a:gd name="adj" fmla="val 16667"/>
            </a:avLst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5"/>
          <p:cNvSpPr/>
          <p:nvPr/>
        </p:nvSpPr>
        <p:spPr>
          <a:xfrm>
            <a:off x="930600" y="2701440"/>
            <a:ext cx="1963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Montserrat"/>
              </a:rPr>
              <a:t>Бесплатно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89" name="CustomShape 6"/>
          <p:cNvSpPr/>
          <p:nvPr/>
        </p:nvSpPr>
        <p:spPr>
          <a:xfrm>
            <a:off x="6943680" y="3437640"/>
            <a:ext cx="299880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latin typeface="Montserrat"/>
              </a:rPr>
              <a:t>Не нужны юристы, арбитражные управляющие и другие платные специалисты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90" name="CustomShape 7"/>
          <p:cNvSpPr/>
          <p:nvPr/>
        </p:nvSpPr>
        <p:spPr>
          <a:xfrm>
            <a:off x="7183440" y="2542680"/>
            <a:ext cx="2519640" cy="700560"/>
          </a:xfrm>
          <a:prstGeom prst="roundRect">
            <a:avLst>
              <a:gd name="adj" fmla="val 16667"/>
            </a:avLst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8"/>
          <p:cNvSpPr/>
          <p:nvPr/>
        </p:nvSpPr>
        <p:spPr>
          <a:xfrm>
            <a:off x="7385040" y="2701440"/>
            <a:ext cx="2116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Montserrat"/>
              </a:rPr>
              <a:t>Без юриста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2" name="CustomShape 9"/>
          <p:cNvSpPr/>
          <p:nvPr/>
        </p:nvSpPr>
        <p:spPr>
          <a:xfrm>
            <a:off x="3773880" y="3437640"/>
            <a:ext cx="28202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latin typeface="Montserrat"/>
              </a:rPr>
              <a:t>Освобождение от долгов </a:t>
            </a:r>
            <a:r>
              <a:t/>
            </a:r>
            <a:br/>
            <a:r>
              <a:rPr lang="ru-RU" sz="1400" b="0" strike="noStrike" spc="-1">
                <a:latin typeface="Montserrat"/>
              </a:rPr>
              <a:t>по истечении 6 месяцев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93" name="CustomShape 10"/>
          <p:cNvSpPr/>
          <p:nvPr/>
        </p:nvSpPr>
        <p:spPr>
          <a:xfrm>
            <a:off x="3924000" y="2542680"/>
            <a:ext cx="2519640" cy="700560"/>
          </a:xfrm>
          <a:prstGeom prst="roundRect">
            <a:avLst>
              <a:gd name="adj" fmla="val 16667"/>
            </a:avLst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11"/>
          <p:cNvSpPr/>
          <p:nvPr/>
        </p:nvSpPr>
        <p:spPr>
          <a:xfrm>
            <a:off x="4522680" y="2701440"/>
            <a:ext cx="13222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Montserrat"/>
              </a:rPr>
              <a:t>Быстро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5" name="CustomShape 12"/>
          <p:cNvSpPr/>
          <p:nvPr/>
        </p:nvSpPr>
        <p:spPr>
          <a:xfrm>
            <a:off x="620640" y="4481640"/>
            <a:ext cx="2534040" cy="2893680"/>
          </a:xfrm>
          <a:prstGeom prst="roundRect">
            <a:avLst>
              <a:gd name="adj" fmla="val 8234"/>
            </a:avLst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13"/>
          <p:cNvSpPr/>
          <p:nvPr/>
        </p:nvSpPr>
        <p:spPr>
          <a:xfrm>
            <a:off x="4492440" y="5263920"/>
            <a:ext cx="518040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6B492A"/>
                </a:solidFill>
                <a:latin typeface="Montserrat"/>
              </a:rPr>
              <a:t>Чаще всего процедурой пользуются жители </a:t>
            </a:r>
            <a:r>
              <a:rPr lang="ru-RU" sz="1600" b="0" strike="noStrike" spc="-1">
                <a:latin typeface="Montserrat"/>
              </a:rPr>
              <a:t>Челябинской, Омской, Свердловской областей, а также Краснодарского края, Санкт-Петербурга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97" name="CustomShape 14"/>
          <p:cNvSpPr/>
          <p:nvPr/>
        </p:nvSpPr>
        <p:spPr>
          <a:xfrm>
            <a:off x="830520" y="4617000"/>
            <a:ext cx="1161360" cy="62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DE503B"/>
                </a:solidFill>
                <a:latin typeface="Montserrat"/>
              </a:rPr>
              <a:t>3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50000"/>
              </a:lnSpc>
            </a:pPr>
            <a:r>
              <a:rPr lang="ru-RU" sz="1600" b="1" strike="noStrike" spc="-1">
                <a:solidFill>
                  <a:srgbClr val="DE503B"/>
                </a:solidFill>
                <a:latin typeface="Montserrat"/>
              </a:rPr>
              <a:t>года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98" name="CustomShape 15"/>
          <p:cNvSpPr/>
          <p:nvPr/>
        </p:nvSpPr>
        <p:spPr>
          <a:xfrm>
            <a:off x="820800" y="5167080"/>
            <a:ext cx="22626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latin typeface="Montserrat"/>
              </a:rPr>
              <a:t>действия процедуры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99" name="CustomShape 16"/>
          <p:cNvSpPr/>
          <p:nvPr/>
        </p:nvSpPr>
        <p:spPr>
          <a:xfrm>
            <a:off x="823680" y="5508000"/>
            <a:ext cx="1758240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DE503B"/>
                </a:solidFill>
                <a:latin typeface="Montserrat"/>
              </a:rPr>
              <a:t>16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50000"/>
              </a:lnSpc>
            </a:pPr>
            <a:r>
              <a:rPr lang="ru-RU" sz="1600" b="1" strike="noStrike" spc="-1">
                <a:solidFill>
                  <a:srgbClr val="DE503B"/>
                </a:solidFill>
                <a:latin typeface="Montserrat"/>
              </a:rPr>
              <a:t>тыс. человек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00" name="CustomShape 17"/>
          <p:cNvSpPr/>
          <p:nvPr/>
        </p:nvSpPr>
        <p:spPr>
          <a:xfrm>
            <a:off x="819000" y="6020640"/>
            <a:ext cx="19587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latin typeface="Montserrat"/>
              </a:rPr>
              <a:t>воспользовались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01" name="CustomShape 18"/>
          <p:cNvSpPr/>
          <p:nvPr/>
        </p:nvSpPr>
        <p:spPr>
          <a:xfrm>
            <a:off x="826560" y="6382800"/>
            <a:ext cx="1443960" cy="56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DE503B"/>
                </a:solidFill>
                <a:latin typeface="Montserrat"/>
              </a:rPr>
              <a:t>5,4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50000"/>
              </a:lnSpc>
            </a:pPr>
            <a:r>
              <a:rPr lang="ru-RU" sz="1600" b="1" strike="noStrike" spc="-1">
                <a:solidFill>
                  <a:srgbClr val="DE503B"/>
                </a:solidFill>
                <a:latin typeface="Montserrat"/>
              </a:rPr>
              <a:t>млрд ₽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02" name="CustomShape 19"/>
          <p:cNvSpPr/>
          <p:nvPr/>
        </p:nvSpPr>
        <p:spPr>
          <a:xfrm>
            <a:off x="826560" y="6930000"/>
            <a:ext cx="15508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latin typeface="Montserrat"/>
              </a:rPr>
              <a:t>было списано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03" name="Рисунок 2"/>
          <p:cNvPicPr/>
          <p:nvPr/>
        </p:nvPicPr>
        <p:blipFill>
          <a:blip r:embed="rId2"/>
          <a:stretch/>
        </p:blipFill>
        <p:spPr>
          <a:xfrm>
            <a:off x="1464840" y="1291680"/>
            <a:ext cx="980640" cy="980640"/>
          </a:xfrm>
          <a:prstGeom prst="rect">
            <a:avLst/>
          </a:prstGeom>
          <a:ln>
            <a:noFill/>
          </a:ln>
        </p:spPr>
      </p:pic>
      <p:pic>
        <p:nvPicPr>
          <p:cNvPr id="104" name="Рисунок 3"/>
          <p:cNvPicPr/>
          <p:nvPr/>
        </p:nvPicPr>
        <p:blipFill>
          <a:blip r:embed="rId2"/>
          <a:stretch/>
        </p:blipFill>
        <p:spPr>
          <a:xfrm>
            <a:off x="4693320" y="1291680"/>
            <a:ext cx="980640" cy="980640"/>
          </a:xfrm>
          <a:prstGeom prst="rect">
            <a:avLst/>
          </a:prstGeom>
          <a:ln>
            <a:noFill/>
          </a:ln>
        </p:spPr>
      </p:pic>
      <p:pic>
        <p:nvPicPr>
          <p:cNvPr id="105" name="Рисунок 4"/>
          <p:cNvPicPr/>
          <p:nvPr/>
        </p:nvPicPr>
        <p:blipFill>
          <a:blip r:embed="rId2"/>
          <a:stretch/>
        </p:blipFill>
        <p:spPr>
          <a:xfrm>
            <a:off x="7952760" y="1291680"/>
            <a:ext cx="980640" cy="980640"/>
          </a:xfrm>
          <a:prstGeom prst="rect">
            <a:avLst/>
          </a:prstGeom>
          <a:ln>
            <a:noFill/>
          </a:ln>
        </p:spPr>
      </p:pic>
      <p:pic>
        <p:nvPicPr>
          <p:cNvPr id="106" name="Рисунок 11"/>
          <p:cNvPicPr/>
          <p:nvPr/>
        </p:nvPicPr>
        <p:blipFill>
          <a:blip r:embed="rId3"/>
          <a:stretch/>
        </p:blipFill>
        <p:spPr>
          <a:xfrm>
            <a:off x="3984840" y="5508000"/>
            <a:ext cx="507240" cy="507240"/>
          </a:xfrm>
          <a:prstGeom prst="rect">
            <a:avLst/>
          </a:prstGeom>
          <a:ln>
            <a:noFill/>
          </a:ln>
        </p:spPr>
      </p:pic>
      <p:sp>
        <p:nvSpPr>
          <p:cNvPr id="107" name="CustomShape 20"/>
          <p:cNvSpPr/>
          <p:nvPr/>
        </p:nvSpPr>
        <p:spPr>
          <a:xfrm>
            <a:off x="9501840" y="77760"/>
            <a:ext cx="585720" cy="622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21"/>
          <p:cNvSpPr/>
          <p:nvPr/>
        </p:nvSpPr>
        <p:spPr>
          <a:xfrm>
            <a:off x="9623880" y="260640"/>
            <a:ext cx="3412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Montserrat"/>
              </a:rPr>
              <a:t>2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6160" y="282240"/>
            <a:ext cx="6164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Montserrat ExtraBold"/>
              </a:rPr>
              <a:t>Для кого подходит внесудебное банкротство?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10" name="Line 2"/>
          <p:cNvSpPr/>
          <p:nvPr/>
        </p:nvSpPr>
        <p:spPr>
          <a:xfrm>
            <a:off x="521280" y="780840"/>
            <a:ext cx="9343440" cy="360"/>
          </a:xfrm>
          <a:prstGeom prst="line">
            <a:avLst/>
          </a:prstGeom>
          <a:ln w="1908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3"/>
          <p:cNvSpPr/>
          <p:nvPr/>
        </p:nvSpPr>
        <p:spPr>
          <a:xfrm>
            <a:off x="422280" y="4998600"/>
            <a:ext cx="228996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latin typeface="Montserrat"/>
              </a:rPr>
              <a:t>Окончено исполнительное производство в связи </a:t>
            </a:r>
            <a:r>
              <a:t/>
            </a:r>
            <a:br/>
            <a:r>
              <a:rPr lang="ru-RU" sz="1000" b="0" strike="noStrike" spc="-1">
                <a:latin typeface="Montserrat"/>
              </a:rPr>
              <a:t>с отсутствием имущества</a:t>
            </a:r>
            <a:endParaRPr lang="ru-RU" sz="1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latin typeface="Montserrat"/>
              </a:rPr>
              <a:t>Нет новых исполнительных производств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33080" y="4330440"/>
            <a:ext cx="222480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6B492A"/>
                </a:solidFill>
                <a:latin typeface="Montserrat"/>
              </a:rPr>
              <a:t>с оконченным</a:t>
            </a:r>
            <a:r>
              <a:t/>
            </a:r>
            <a:br/>
            <a:r>
              <a:rPr lang="ru-RU" sz="1200" b="1" strike="noStrike" spc="-1">
                <a:solidFill>
                  <a:srgbClr val="6B492A"/>
                </a:solidFill>
                <a:latin typeface="Montserrat"/>
              </a:rPr>
              <a:t>исполнительным производством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13" name="CustomShape 5"/>
          <p:cNvSpPr/>
          <p:nvPr/>
        </p:nvSpPr>
        <p:spPr>
          <a:xfrm>
            <a:off x="3000960" y="4339800"/>
            <a:ext cx="16754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6B492A"/>
                </a:solidFill>
                <a:latin typeface="Montserrat"/>
              </a:rPr>
              <a:t>с пенсией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14" name="CustomShape 6"/>
          <p:cNvSpPr/>
          <p:nvPr/>
        </p:nvSpPr>
        <p:spPr>
          <a:xfrm>
            <a:off x="5313600" y="4339800"/>
            <a:ext cx="224136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6B492A"/>
                </a:solidFill>
                <a:latin typeface="Montserrat"/>
              </a:rPr>
              <a:t>с пособием на ребенка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15" name="CustomShape 7"/>
          <p:cNvSpPr/>
          <p:nvPr/>
        </p:nvSpPr>
        <p:spPr>
          <a:xfrm>
            <a:off x="7806960" y="4339800"/>
            <a:ext cx="224136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6B492A"/>
                </a:solidFill>
                <a:latin typeface="Montserrat"/>
              </a:rPr>
              <a:t>с неоконченным исполнительным производством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16" name="CustomShape 8"/>
          <p:cNvSpPr/>
          <p:nvPr/>
        </p:nvSpPr>
        <p:spPr>
          <a:xfrm>
            <a:off x="918360" y="2837880"/>
            <a:ext cx="1295640" cy="1295640"/>
          </a:xfrm>
          <a:prstGeom prst="roundRect">
            <a:avLst>
              <a:gd name="adj" fmla="val 1666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17" name="Group 9"/>
          <p:cNvGrpSpPr/>
          <p:nvPr/>
        </p:nvGrpSpPr>
        <p:grpSpPr>
          <a:xfrm>
            <a:off x="1638000" y="2199240"/>
            <a:ext cx="7382160" cy="1694520"/>
            <a:chOff x="1638000" y="2199240"/>
            <a:chExt cx="7382160" cy="1694520"/>
          </a:xfrm>
        </p:grpSpPr>
        <p:sp>
          <p:nvSpPr>
            <p:cNvPr id="118" name="Line 10"/>
            <p:cNvSpPr/>
            <p:nvPr/>
          </p:nvSpPr>
          <p:spPr>
            <a:xfrm>
              <a:off x="1638000" y="2742120"/>
              <a:ext cx="0" cy="1151640"/>
            </a:xfrm>
            <a:prstGeom prst="line">
              <a:avLst/>
            </a:prstGeom>
            <a:ln w="126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9" name="Line 11"/>
            <p:cNvSpPr/>
            <p:nvPr/>
          </p:nvSpPr>
          <p:spPr>
            <a:xfrm>
              <a:off x="3785760" y="2199240"/>
              <a:ext cx="0" cy="1151640"/>
            </a:xfrm>
            <a:prstGeom prst="line">
              <a:avLst/>
            </a:prstGeom>
            <a:ln w="126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0" name="Line 12"/>
            <p:cNvSpPr/>
            <p:nvPr/>
          </p:nvSpPr>
          <p:spPr>
            <a:xfrm>
              <a:off x="6542640" y="2199240"/>
              <a:ext cx="0" cy="1151640"/>
            </a:xfrm>
            <a:prstGeom prst="line">
              <a:avLst/>
            </a:prstGeom>
            <a:ln w="126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1" name="CustomShape 13"/>
            <p:cNvSpPr/>
            <p:nvPr/>
          </p:nvSpPr>
          <p:spPr>
            <a:xfrm rot="16200000">
              <a:off x="5060520" y="-1216440"/>
              <a:ext cx="537120" cy="7381440"/>
            </a:xfrm>
            <a:prstGeom prst="rightBracket">
              <a:avLst>
                <a:gd name="adj" fmla="val 116928"/>
              </a:avLst>
            </a:prstGeom>
            <a:noFill/>
            <a:ln w="126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" name="Line 14"/>
            <p:cNvSpPr/>
            <p:nvPr/>
          </p:nvSpPr>
          <p:spPr>
            <a:xfrm>
              <a:off x="9020160" y="2742120"/>
              <a:ext cx="0" cy="1151640"/>
            </a:xfrm>
            <a:prstGeom prst="line">
              <a:avLst/>
            </a:prstGeom>
            <a:ln w="126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23" name="CustomShape 15"/>
          <p:cNvSpPr/>
          <p:nvPr/>
        </p:nvSpPr>
        <p:spPr>
          <a:xfrm>
            <a:off x="8279640" y="2837880"/>
            <a:ext cx="1295640" cy="1295640"/>
          </a:xfrm>
          <a:prstGeom prst="roundRect">
            <a:avLst>
              <a:gd name="adj" fmla="val 1666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4" name="Рисунок 80"/>
          <p:cNvPicPr/>
          <p:nvPr/>
        </p:nvPicPr>
        <p:blipFill>
          <a:blip r:embed="rId2"/>
          <a:srcRect l="19817" r="11555" b="915"/>
          <a:stretch/>
        </p:blipFill>
        <p:spPr>
          <a:xfrm>
            <a:off x="8352720" y="2782800"/>
            <a:ext cx="1295640" cy="1290960"/>
          </a:xfrm>
          <a:prstGeom prst="rect">
            <a:avLst/>
          </a:prstGeom>
          <a:ln>
            <a:noFill/>
          </a:ln>
        </p:spPr>
      </p:pic>
      <p:sp>
        <p:nvSpPr>
          <p:cNvPr id="125" name="CustomShape 16"/>
          <p:cNvSpPr/>
          <p:nvPr/>
        </p:nvSpPr>
        <p:spPr>
          <a:xfrm>
            <a:off x="5843160" y="2837880"/>
            <a:ext cx="1295640" cy="1295640"/>
          </a:xfrm>
          <a:prstGeom prst="roundRect">
            <a:avLst>
              <a:gd name="adj" fmla="val 1666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6" name="Рисунок 81"/>
          <p:cNvPicPr/>
          <p:nvPr/>
        </p:nvPicPr>
        <p:blipFill>
          <a:blip r:embed="rId3"/>
          <a:srcRect l="19543" r="24184"/>
          <a:stretch/>
        </p:blipFill>
        <p:spPr>
          <a:xfrm>
            <a:off x="5914440" y="2782800"/>
            <a:ext cx="1295640" cy="1290960"/>
          </a:xfrm>
          <a:prstGeom prst="rect">
            <a:avLst/>
          </a:prstGeom>
          <a:ln>
            <a:noFill/>
          </a:ln>
        </p:spPr>
      </p:pic>
      <p:sp>
        <p:nvSpPr>
          <p:cNvPr id="127" name="CustomShape 17"/>
          <p:cNvSpPr/>
          <p:nvPr/>
        </p:nvSpPr>
        <p:spPr>
          <a:xfrm>
            <a:off x="3090600" y="2837880"/>
            <a:ext cx="1295640" cy="1295640"/>
          </a:xfrm>
          <a:prstGeom prst="roundRect">
            <a:avLst>
              <a:gd name="adj" fmla="val 1666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8" name="Рисунок 82"/>
          <p:cNvPicPr/>
          <p:nvPr/>
        </p:nvPicPr>
        <p:blipFill>
          <a:blip r:embed="rId4"/>
          <a:srcRect l="5197" r="27980"/>
          <a:stretch/>
        </p:blipFill>
        <p:spPr>
          <a:xfrm>
            <a:off x="3161160" y="2781000"/>
            <a:ext cx="1295640" cy="1292400"/>
          </a:xfrm>
          <a:prstGeom prst="rect">
            <a:avLst/>
          </a:prstGeom>
          <a:ln>
            <a:noFill/>
          </a:ln>
        </p:spPr>
      </p:pic>
      <p:pic>
        <p:nvPicPr>
          <p:cNvPr id="129" name="Рисунок 83"/>
          <p:cNvPicPr/>
          <p:nvPr/>
        </p:nvPicPr>
        <p:blipFill>
          <a:blip r:embed="rId5"/>
          <a:srcRect l="18536" r="14803"/>
          <a:stretch/>
        </p:blipFill>
        <p:spPr>
          <a:xfrm>
            <a:off x="995040" y="2778120"/>
            <a:ext cx="1295640" cy="1295640"/>
          </a:xfrm>
          <a:prstGeom prst="rect">
            <a:avLst/>
          </a:prstGeom>
          <a:ln>
            <a:noFill/>
          </a:ln>
        </p:spPr>
      </p:pic>
      <p:sp>
        <p:nvSpPr>
          <p:cNvPr id="130" name="CustomShape 18"/>
          <p:cNvSpPr/>
          <p:nvPr/>
        </p:nvSpPr>
        <p:spPr>
          <a:xfrm>
            <a:off x="3969720" y="886320"/>
            <a:ext cx="2428200" cy="1595520"/>
          </a:xfrm>
          <a:prstGeom prst="roundRect">
            <a:avLst>
              <a:gd name="adj" fmla="val 2419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19"/>
          <p:cNvSpPr/>
          <p:nvPr/>
        </p:nvSpPr>
        <p:spPr>
          <a:xfrm>
            <a:off x="4259160" y="1413360"/>
            <a:ext cx="1849680" cy="81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1200" b="0" strike="noStrike" spc="-1">
                <a:solidFill>
                  <a:srgbClr val="FFFFFF"/>
                </a:solidFill>
                <a:latin typeface="Montserrat"/>
              </a:rPr>
              <a:t>долг от 25 000</a:t>
            </a:r>
            <a:r>
              <a:t/>
            </a:r>
            <a:br/>
            <a:r>
              <a:rPr lang="ru-RU" sz="1200" b="0" strike="noStrike" spc="-1">
                <a:solidFill>
                  <a:srgbClr val="FFFFFF"/>
                </a:solidFill>
                <a:latin typeface="Montserrat"/>
              </a:rPr>
              <a:t>до 1 000 000 руб.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1200" b="0" strike="noStrike" spc="-1">
                <a:solidFill>
                  <a:srgbClr val="FFFFFF"/>
                </a:solidFill>
                <a:latin typeface="Montserrat"/>
              </a:rPr>
              <a:t>за последние 5 лет</a:t>
            </a:r>
            <a:r>
              <a:t/>
            </a:r>
            <a:br/>
            <a:r>
              <a:rPr lang="ru-RU" sz="1200" b="0" strike="noStrike" spc="-1">
                <a:solidFill>
                  <a:srgbClr val="FFFFFF"/>
                </a:solidFill>
                <a:latin typeface="Montserrat"/>
              </a:rPr>
              <a:t>не был банкротом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1200" b="0" strike="noStrike" spc="-1">
                <a:solidFill>
                  <a:srgbClr val="FFFFFF"/>
                </a:solidFill>
                <a:latin typeface="Montserrat"/>
              </a:rPr>
              <a:t> 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32" name="CustomShape 20"/>
          <p:cNvSpPr/>
          <p:nvPr/>
        </p:nvSpPr>
        <p:spPr>
          <a:xfrm>
            <a:off x="4168440" y="1039320"/>
            <a:ext cx="20304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Montserrat"/>
              </a:rPr>
              <a:t>Гражданин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3" name="Line 21"/>
          <p:cNvSpPr/>
          <p:nvPr/>
        </p:nvSpPr>
        <p:spPr>
          <a:xfrm>
            <a:off x="4386600" y="1857600"/>
            <a:ext cx="1692000" cy="360"/>
          </a:xfrm>
          <a:prstGeom prst="line">
            <a:avLst/>
          </a:prstGeom>
          <a:ln w="12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22"/>
          <p:cNvSpPr/>
          <p:nvPr/>
        </p:nvSpPr>
        <p:spPr>
          <a:xfrm>
            <a:off x="3006720" y="4617720"/>
            <a:ext cx="2289960" cy="191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latin typeface="Montserrat"/>
              </a:rPr>
              <a:t>Основной доход – пенсия</a:t>
            </a:r>
            <a:endParaRPr lang="ru-RU" sz="1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latin typeface="Montserrat"/>
              </a:rPr>
              <a:t>Исполнительный документ выдан более </a:t>
            </a:r>
            <a:r>
              <a:rPr lang="ru-RU" sz="1000" b="1" strike="noStrike" spc="-1">
                <a:solidFill>
                  <a:srgbClr val="DE503B"/>
                </a:solidFill>
                <a:latin typeface="Montserrat"/>
              </a:rPr>
              <a:t>1</a:t>
            </a:r>
            <a:r>
              <a:rPr lang="ru-RU" sz="1000" b="1" strike="noStrike" spc="-1">
                <a:latin typeface="Montserrat"/>
              </a:rPr>
              <a:t> </a:t>
            </a:r>
            <a:r>
              <a:rPr lang="ru-RU" sz="1000" b="0" strike="noStrike" spc="-1">
                <a:latin typeface="Montserrat"/>
              </a:rPr>
              <a:t>года назад, требования </a:t>
            </a:r>
            <a:r>
              <a:t/>
            </a:r>
            <a:br/>
            <a:r>
              <a:rPr lang="ru-RU" sz="1000" b="0" strike="noStrike" spc="-1">
                <a:latin typeface="Montserrat"/>
              </a:rPr>
              <a:t>по исполнительному документу не исполнены или исполнены частично</a:t>
            </a:r>
            <a:endParaRPr lang="ru-RU" sz="1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latin typeface="Montserrat"/>
              </a:rPr>
              <a:t>Отсутствует имущество,</a:t>
            </a:r>
            <a:r>
              <a:t/>
            </a:r>
            <a:br/>
            <a:r>
              <a:rPr lang="ru-RU" sz="1000" b="0" strike="noStrike" spc="-1">
                <a:latin typeface="Montserrat"/>
              </a:rPr>
              <a:t>на которое можно обратить взыскание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35" name="CustomShape 23"/>
          <p:cNvSpPr/>
          <p:nvPr/>
        </p:nvSpPr>
        <p:spPr>
          <a:xfrm>
            <a:off x="5329080" y="4617720"/>
            <a:ext cx="2380320" cy="252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latin typeface="Montserrat"/>
              </a:rPr>
              <a:t>Основной доход – ежемесячное </a:t>
            </a:r>
            <a:r>
              <a:t/>
            </a:r>
            <a:br/>
            <a:r>
              <a:rPr lang="ru-RU" sz="1000" b="0" strike="noStrike" spc="-1">
                <a:latin typeface="Montserrat"/>
              </a:rPr>
              <a:t>пособие в связи с рождением </a:t>
            </a:r>
            <a:r>
              <a:t/>
            </a:r>
            <a:br/>
            <a:r>
              <a:rPr lang="ru-RU" sz="1000" b="0" strike="noStrike" spc="-1">
                <a:latin typeface="Montserrat"/>
              </a:rPr>
              <a:t>и воспитанием ребенка</a:t>
            </a:r>
            <a:endParaRPr lang="ru-RU" sz="1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latin typeface="Montserrat"/>
              </a:rPr>
              <a:t>Исполнительный документ выдан более </a:t>
            </a:r>
            <a:r>
              <a:rPr lang="ru-RU" sz="1000" b="1" strike="noStrike" spc="-1">
                <a:solidFill>
                  <a:srgbClr val="DE503B"/>
                </a:solidFill>
                <a:latin typeface="Montserrat"/>
              </a:rPr>
              <a:t>1</a:t>
            </a:r>
            <a:r>
              <a:rPr lang="ru-RU" sz="1000" b="1" strike="noStrike" spc="-1">
                <a:latin typeface="Montserrat"/>
              </a:rPr>
              <a:t> </a:t>
            </a:r>
            <a:r>
              <a:rPr lang="ru-RU" sz="1000" b="0" strike="noStrike" spc="-1">
                <a:latin typeface="Montserrat"/>
              </a:rPr>
              <a:t>года назад, требования </a:t>
            </a:r>
            <a:r>
              <a:t/>
            </a:r>
            <a:br/>
            <a:r>
              <a:rPr lang="ru-RU" sz="1000" b="0" strike="noStrike" spc="-1">
                <a:latin typeface="Montserrat"/>
              </a:rPr>
              <a:t>по исполнительному документу не исполнены </a:t>
            </a:r>
            <a:r>
              <a:t/>
            </a:r>
            <a:br/>
            <a:r>
              <a:rPr lang="ru-RU" sz="1000" b="0" strike="noStrike" spc="-1">
                <a:latin typeface="Montserrat"/>
              </a:rPr>
              <a:t>или исполнены частично</a:t>
            </a:r>
            <a:endParaRPr lang="ru-RU" sz="1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latin typeface="Montserrat"/>
              </a:rPr>
              <a:t>Отсутствует имущество,</a:t>
            </a:r>
            <a:r>
              <a:t/>
            </a:r>
            <a:br/>
            <a:r>
              <a:rPr lang="ru-RU" sz="1000" b="0" strike="noStrike" spc="-1">
                <a:latin typeface="Montserrat"/>
              </a:rPr>
              <a:t>на которое можно обратить взыскание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36" name="CustomShape 24"/>
          <p:cNvSpPr/>
          <p:nvPr/>
        </p:nvSpPr>
        <p:spPr>
          <a:xfrm>
            <a:off x="7806960" y="4998600"/>
            <a:ext cx="2289960" cy="14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latin typeface="Montserrat"/>
              </a:rPr>
              <a:t>Исполнительный документ выдан </a:t>
            </a:r>
            <a:r>
              <a:rPr lang="ru-RU" sz="1000" b="1" strike="noStrike" spc="-1">
                <a:solidFill>
                  <a:srgbClr val="DE503B"/>
                </a:solidFill>
                <a:latin typeface="Montserrat"/>
              </a:rPr>
              <a:t>7</a:t>
            </a:r>
            <a:r>
              <a:rPr lang="ru-RU" sz="1000" b="0" strike="noStrike" spc="-1">
                <a:latin typeface="Montserrat"/>
              </a:rPr>
              <a:t> или более лет назад</a:t>
            </a:r>
            <a:endParaRPr lang="ru-RU" sz="1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latin typeface="Montserrat"/>
              </a:rPr>
              <a:t>Требования </a:t>
            </a:r>
            <a:r>
              <a:t/>
            </a:r>
            <a:br/>
            <a:r>
              <a:rPr lang="ru-RU" sz="1000" b="0" strike="noStrike" spc="-1">
                <a:latin typeface="Montserrat"/>
              </a:rPr>
              <a:t>по исполнительному документу не исполнены или исполнены частично</a:t>
            </a:r>
            <a:r>
              <a:t/>
            </a:r>
            <a:br/>
            <a:r>
              <a:rPr lang="ru-RU" sz="1000" b="0" strike="noStrike" spc="-1">
                <a:latin typeface="Montserrat"/>
              </a:rPr>
              <a:t> 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137" name="Рисунок 34"/>
          <p:cNvPicPr/>
          <p:nvPr/>
        </p:nvPicPr>
        <p:blipFill>
          <a:blip r:embed="rId6"/>
          <a:srcRect l="54916" t="2196" r="11313" b="47142"/>
          <a:stretch/>
        </p:blipFill>
        <p:spPr>
          <a:xfrm>
            <a:off x="998640" y="2781360"/>
            <a:ext cx="1295640" cy="1295640"/>
          </a:xfrm>
          <a:prstGeom prst="rect">
            <a:avLst/>
          </a:prstGeom>
          <a:ln>
            <a:noFill/>
          </a:ln>
        </p:spPr>
      </p:pic>
      <p:sp>
        <p:nvSpPr>
          <p:cNvPr id="138" name="CustomShape 25"/>
          <p:cNvSpPr/>
          <p:nvPr/>
        </p:nvSpPr>
        <p:spPr>
          <a:xfrm>
            <a:off x="9501840" y="77760"/>
            <a:ext cx="585720" cy="622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26"/>
          <p:cNvSpPr/>
          <p:nvPr/>
        </p:nvSpPr>
        <p:spPr>
          <a:xfrm>
            <a:off x="9623880" y="260640"/>
            <a:ext cx="3412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Montserrat"/>
              </a:rPr>
              <a:t>3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40" name="CustomShape 27"/>
          <p:cNvSpPr/>
          <p:nvPr/>
        </p:nvSpPr>
        <p:spPr>
          <a:xfrm>
            <a:off x="2436840" y="3372840"/>
            <a:ext cx="5209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или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41" name="CustomShape 28"/>
          <p:cNvSpPr/>
          <p:nvPr/>
        </p:nvSpPr>
        <p:spPr>
          <a:xfrm>
            <a:off x="4885920" y="3372840"/>
            <a:ext cx="5209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или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42" name="CustomShape 29"/>
          <p:cNvSpPr/>
          <p:nvPr/>
        </p:nvSpPr>
        <p:spPr>
          <a:xfrm>
            <a:off x="7520760" y="3408480"/>
            <a:ext cx="5209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или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Line 1"/>
          <p:cNvSpPr/>
          <p:nvPr/>
        </p:nvSpPr>
        <p:spPr>
          <a:xfrm>
            <a:off x="521280" y="955800"/>
            <a:ext cx="4662360" cy="360"/>
          </a:xfrm>
          <a:prstGeom prst="line">
            <a:avLst/>
          </a:prstGeom>
          <a:ln w="1908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2"/>
          <p:cNvSpPr/>
          <p:nvPr/>
        </p:nvSpPr>
        <p:spPr>
          <a:xfrm>
            <a:off x="438840" y="300960"/>
            <a:ext cx="4833360" cy="52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latin typeface="Montserrat"/>
              </a:rPr>
              <a:t>С какими долгами </a:t>
            </a:r>
            <a:r>
              <a:rPr lang="ru-RU" sz="1600" b="1" strike="noStrike" spc="-1">
                <a:solidFill>
                  <a:srgbClr val="6B492A"/>
                </a:solidFill>
                <a:latin typeface="Montserrat"/>
              </a:rPr>
              <a:t>можно заявить </a:t>
            </a:r>
            <a:r>
              <a:t/>
            </a:r>
            <a:br/>
            <a:r>
              <a:rPr lang="ru-RU" sz="1600" b="0" strike="noStrike" spc="-1">
                <a:latin typeface="Montserrat"/>
              </a:rPr>
              <a:t>о внесудебном банкротстве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5580360" y="290880"/>
            <a:ext cx="4046760" cy="60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latin typeface="Montserrat"/>
              </a:rPr>
              <a:t>Какие долги </a:t>
            </a:r>
            <a:r>
              <a:rPr lang="ru-RU" sz="1600" b="1" strike="noStrike" spc="-1">
                <a:solidFill>
                  <a:srgbClr val="6B492A"/>
                </a:solidFill>
                <a:latin typeface="Montserrat"/>
              </a:rPr>
              <a:t>не будут списаны </a:t>
            </a:r>
            <a:r>
              <a:rPr lang="ru-RU" sz="1600" b="0" strike="noStrike" spc="-1">
                <a:latin typeface="Montserrat"/>
              </a:rPr>
              <a:t>через внесудебное банкротство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965160" y="1443960"/>
            <a:ext cx="4601160" cy="33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375120" y="1233360"/>
            <a:ext cx="26496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6B492A"/>
                </a:solidFill>
                <a:latin typeface="Montserrat"/>
              </a:rPr>
              <a:t> общий размер долга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48" name="CustomShape 6"/>
          <p:cNvSpPr/>
          <p:nvPr/>
        </p:nvSpPr>
        <p:spPr>
          <a:xfrm>
            <a:off x="430560" y="1792080"/>
            <a:ext cx="1474200" cy="38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1" strike="noStrike" spc="-1">
                <a:solidFill>
                  <a:srgbClr val="DE503B"/>
                </a:solidFill>
                <a:latin typeface="Montserrat"/>
              </a:rPr>
              <a:t>25 тыс. руб.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49" name="CustomShape 7"/>
          <p:cNvSpPr/>
          <p:nvPr/>
        </p:nvSpPr>
        <p:spPr>
          <a:xfrm>
            <a:off x="5697360" y="6174000"/>
            <a:ext cx="4167000" cy="1061640"/>
          </a:xfrm>
          <a:prstGeom prst="roundRect">
            <a:avLst>
              <a:gd name="adj" fmla="val 1666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8"/>
          <p:cNvSpPr/>
          <p:nvPr/>
        </p:nvSpPr>
        <p:spPr>
          <a:xfrm>
            <a:off x="5781600" y="6229080"/>
            <a:ext cx="385560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FFFFFF"/>
                </a:solidFill>
                <a:latin typeface="Montserrat"/>
              </a:rPr>
              <a:t>Также не допускается освобождение гражданина </a:t>
            </a:r>
            <a:r>
              <a:t/>
            </a:r>
            <a:br/>
            <a:r>
              <a:rPr lang="ru-RU" sz="1100" b="0" strike="noStrike" spc="-1">
                <a:solidFill>
                  <a:srgbClr val="FFFFFF"/>
                </a:solidFill>
                <a:latin typeface="Montserrat"/>
              </a:rPr>
              <a:t>от обязательств в случаях, предусмотренных абзацами 2 и 4 пункта 4 и пунктом 6 статьи 213.28 Федерального закона от 26.10.2002 № 127-ФЗ </a:t>
            </a:r>
            <a:r>
              <a:t/>
            </a:r>
            <a:br/>
            <a:r>
              <a:rPr lang="ru-RU" sz="1100" b="0" strike="noStrike" spc="-1">
                <a:solidFill>
                  <a:srgbClr val="FFFFFF"/>
                </a:solidFill>
                <a:latin typeface="Montserrat"/>
              </a:rPr>
              <a:t>«О несостоятельности (банкротстве)»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51" name="CustomShape 9"/>
          <p:cNvSpPr/>
          <p:nvPr/>
        </p:nvSpPr>
        <p:spPr>
          <a:xfrm>
            <a:off x="2489760" y="1270440"/>
            <a:ext cx="2772360" cy="98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>
                <a:solidFill>
                  <a:srgbClr val="DE503B"/>
                </a:solidFill>
                <a:latin typeface="Montserrat"/>
              </a:rPr>
              <a:t>1 </a:t>
            </a:r>
            <a:r>
              <a:rPr lang="ru-RU" sz="3600" b="1" strike="noStrike" spc="-1">
                <a:solidFill>
                  <a:srgbClr val="DE503B"/>
                </a:solidFill>
                <a:latin typeface="Montserrat"/>
              </a:rPr>
              <a:t>млн руб.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52" name="CustomShape 10"/>
          <p:cNvSpPr/>
          <p:nvPr/>
        </p:nvSpPr>
        <p:spPr>
          <a:xfrm>
            <a:off x="421560" y="2306160"/>
            <a:ext cx="3907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6B492A"/>
                </a:solidFill>
                <a:latin typeface="Montserrat"/>
              </a:rPr>
              <a:t>в указанный размер при наличии </a:t>
            </a:r>
            <a:r>
              <a:t/>
            </a:r>
            <a:br/>
            <a:r>
              <a:rPr lang="ru-RU" sz="1400" b="1" strike="noStrike" spc="-1">
                <a:solidFill>
                  <a:srgbClr val="6B492A"/>
                </a:solidFill>
                <a:latin typeface="Montserrat"/>
              </a:rPr>
              <a:t>включаются в том числе долги: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53" name="CustomShape 11"/>
          <p:cNvSpPr/>
          <p:nvPr/>
        </p:nvSpPr>
        <p:spPr>
          <a:xfrm>
            <a:off x="416160" y="7060320"/>
            <a:ext cx="57207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Montserrat"/>
              </a:rPr>
              <a:t>При этом не имеет значения, наступил или нет срок платежа (имеется просрочка или нет)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54" name="CustomShape 12"/>
          <p:cNvSpPr/>
          <p:nvPr/>
        </p:nvSpPr>
        <p:spPr>
          <a:xfrm>
            <a:off x="430560" y="6419160"/>
            <a:ext cx="49233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в указанный размер не включаются штрафы, пени, проценты за просрочку платежа и т.п.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55" name="Line 13"/>
          <p:cNvSpPr/>
          <p:nvPr/>
        </p:nvSpPr>
        <p:spPr>
          <a:xfrm>
            <a:off x="5676840" y="955800"/>
            <a:ext cx="4187880" cy="360"/>
          </a:xfrm>
          <a:prstGeom prst="line">
            <a:avLst/>
          </a:prstGeom>
          <a:ln w="1908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14"/>
          <p:cNvSpPr/>
          <p:nvPr/>
        </p:nvSpPr>
        <p:spPr>
          <a:xfrm>
            <a:off x="438840" y="3132720"/>
            <a:ext cx="4288680" cy="188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0" strike="noStrike" spc="-1">
                <a:latin typeface="Montserrat"/>
              </a:rPr>
              <a:t>по займам и кредитам (включая сумму кредита и начисленные проценты за пользование кредитом)</a:t>
            </a:r>
            <a:endParaRPr lang="ru-RU" sz="11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0" strike="noStrike" spc="-1">
                <a:latin typeface="Montserrat"/>
              </a:rPr>
              <a:t>по договору поручительства (независимо </a:t>
            </a:r>
            <a:r>
              <a:t/>
            </a:r>
            <a:br/>
            <a:r>
              <a:rPr lang="ru-RU" sz="1100" b="0" strike="noStrike" spc="-1">
                <a:latin typeface="Montserrat"/>
              </a:rPr>
              <a:t>от просрочки основного должника)</a:t>
            </a:r>
            <a:endParaRPr lang="ru-RU" sz="11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0" strike="noStrike" spc="-1">
                <a:latin typeface="Montserrat"/>
              </a:rPr>
              <a:t>по налогам, сборам и другим обязательным платежам в бюджет</a:t>
            </a:r>
            <a:endParaRPr lang="ru-RU" sz="11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0" strike="noStrike" spc="-1">
                <a:latin typeface="Montserrat"/>
              </a:rPr>
              <a:t>по алиментам (только для учета в общей сумме долга для подачи заявления, списан он не будет)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57" name="CustomShape 15"/>
          <p:cNvSpPr/>
          <p:nvPr/>
        </p:nvSpPr>
        <p:spPr>
          <a:xfrm>
            <a:off x="5609880" y="1254240"/>
            <a:ext cx="4250520" cy="285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0" strike="noStrike" spc="-1">
                <a:latin typeface="Montserrat"/>
              </a:rPr>
              <a:t>не указанные в заявлении о внесудебном банкротстве</a:t>
            </a:r>
            <a:endParaRPr lang="ru-RU" sz="11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0" strike="noStrike" spc="-1">
                <a:latin typeface="Montserrat"/>
              </a:rPr>
              <a:t>возникшие в период процедуры внесудебного банкротства</a:t>
            </a:r>
            <a:endParaRPr lang="ru-RU" sz="11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0" strike="noStrike" spc="-1">
                <a:latin typeface="Montserrat"/>
              </a:rPr>
              <a:t>по возмещению вреда, причиненного жизни </a:t>
            </a:r>
            <a:r>
              <a:t/>
            </a:r>
            <a:br/>
            <a:r>
              <a:rPr lang="ru-RU" sz="1100" b="0" strike="noStrike" spc="-1">
                <a:latin typeface="Montserrat"/>
              </a:rPr>
              <a:t>или здоровью, морального вреда</a:t>
            </a:r>
            <a:endParaRPr lang="ru-RU" sz="11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0" strike="noStrike" spc="-1">
                <a:latin typeface="Montserrat"/>
              </a:rPr>
              <a:t>по выплате заработной платы и выходного пособия</a:t>
            </a:r>
            <a:endParaRPr lang="ru-RU" sz="11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0" strike="noStrike" spc="-1">
                <a:latin typeface="Montserrat"/>
              </a:rPr>
              <a:t>по уплате алиментов (но они учитываются в общей сумме долга для подачи заявления)</a:t>
            </a:r>
            <a:endParaRPr lang="ru-RU" sz="11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0" strike="noStrike" spc="-1">
                <a:latin typeface="Montserrat"/>
              </a:rPr>
              <a:t>иные требования, неразрывно связанные </a:t>
            </a:r>
            <a:r>
              <a:t/>
            </a:r>
            <a:br/>
            <a:r>
              <a:rPr lang="ru-RU" sz="1100" b="0" strike="noStrike" spc="-1">
                <a:latin typeface="Montserrat"/>
              </a:rPr>
              <a:t>с личностью кредитора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58" name="CustomShape 16"/>
          <p:cNvSpPr/>
          <p:nvPr/>
        </p:nvSpPr>
        <p:spPr>
          <a:xfrm>
            <a:off x="1947960" y="1920240"/>
            <a:ext cx="61560" cy="160560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17"/>
          <p:cNvSpPr/>
          <p:nvPr/>
        </p:nvSpPr>
        <p:spPr>
          <a:xfrm>
            <a:off x="2054520" y="1869120"/>
            <a:ext cx="61560" cy="211680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18"/>
          <p:cNvSpPr/>
          <p:nvPr/>
        </p:nvSpPr>
        <p:spPr>
          <a:xfrm>
            <a:off x="2161440" y="1792080"/>
            <a:ext cx="61560" cy="288720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19"/>
          <p:cNvSpPr/>
          <p:nvPr/>
        </p:nvSpPr>
        <p:spPr>
          <a:xfrm>
            <a:off x="2268360" y="1742760"/>
            <a:ext cx="61560" cy="338040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20"/>
          <p:cNvSpPr/>
          <p:nvPr/>
        </p:nvSpPr>
        <p:spPr>
          <a:xfrm>
            <a:off x="2375280" y="1678680"/>
            <a:ext cx="61560" cy="402120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21"/>
          <p:cNvSpPr/>
          <p:nvPr/>
        </p:nvSpPr>
        <p:spPr>
          <a:xfrm>
            <a:off x="9501840" y="77760"/>
            <a:ext cx="585720" cy="622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22"/>
          <p:cNvSpPr/>
          <p:nvPr/>
        </p:nvSpPr>
        <p:spPr>
          <a:xfrm>
            <a:off x="9635040" y="260640"/>
            <a:ext cx="3427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Montserrat"/>
              </a:rPr>
              <a:t>4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970640" y="451440"/>
            <a:ext cx="61646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Montserrat ExtraBold"/>
              </a:rPr>
              <a:t>Как проходит процедура при наличии оконченного </a:t>
            </a:r>
            <a:r>
              <a:t/>
            </a:r>
            <a:br/>
            <a:r>
              <a:rPr lang="ru-RU" sz="1600" b="1" strike="noStrike" spc="-1">
                <a:solidFill>
                  <a:srgbClr val="000000"/>
                </a:solidFill>
                <a:latin typeface="Montserrat ExtraBold"/>
              </a:rPr>
              <a:t>исполнительного производства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66" name="Line 2"/>
          <p:cNvSpPr/>
          <p:nvPr/>
        </p:nvSpPr>
        <p:spPr>
          <a:xfrm>
            <a:off x="1169280" y="1170000"/>
            <a:ext cx="8695440" cy="360"/>
          </a:xfrm>
          <a:prstGeom prst="line">
            <a:avLst/>
          </a:prstGeom>
          <a:ln w="1908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Line 3"/>
          <p:cNvSpPr/>
          <p:nvPr/>
        </p:nvSpPr>
        <p:spPr>
          <a:xfrm>
            <a:off x="1424880" y="2573640"/>
            <a:ext cx="360" cy="3205800"/>
          </a:xfrm>
          <a:prstGeom prst="line">
            <a:avLst/>
          </a:prstGeom>
          <a:ln w="1908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4"/>
          <p:cNvSpPr/>
          <p:nvPr/>
        </p:nvSpPr>
        <p:spPr>
          <a:xfrm>
            <a:off x="1851120" y="2238840"/>
            <a:ext cx="255024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Подайте заявление</a:t>
            </a:r>
            <a:r>
              <a:t/>
            </a:r>
            <a:br/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о признании банкротом </a:t>
            </a:r>
            <a:r>
              <a:t/>
            </a:r>
            <a:br/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в МФЦ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5270040" y="2206440"/>
            <a:ext cx="4177440" cy="7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lang="ru-RU" sz="1200" b="0" strike="noStrike" spc="-1">
                <a:latin typeface="Montserrat"/>
              </a:rPr>
              <a:t>К заявлению приложите список кредиторов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lang="ru-RU" sz="1200" b="0" i="1" strike="noStrike" spc="-1">
                <a:latin typeface="Montserrat"/>
              </a:rPr>
              <a:t>Форму заявления можно скачать по QR-коду </a:t>
            </a:r>
            <a:r>
              <a:t/>
            </a:r>
            <a:br/>
            <a:r>
              <a:rPr lang="ru-RU" sz="1200" b="0" i="1" strike="noStrike" spc="-1">
                <a:latin typeface="Montserrat"/>
              </a:rPr>
              <a:t>на последней странице брошюры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0" name="CustomShape 6"/>
          <p:cNvSpPr/>
          <p:nvPr/>
        </p:nvSpPr>
        <p:spPr>
          <a:xfrm>
            <a:off x="1828800" y="3845880"/>
            <a:ext cx="318636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Дождитесь размещения в ЕФРСБ* </a:t>
            </a:r>
            <a:r>
              <a:t/>
            </a:r>
            <a:br/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сведений о возбуждении процедуры банкротства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1" name="CustomShape 7"/>
          <p:cNvSpPr/>
          <p:nvPr/>
        </p:nvSpPr>
        <p:spPr>
          <a:xfrm>
            <a:off x="1714680" y="5563440"/>
            <a:ext cx="34808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Ваши долги списаны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2" name="CustomShape 8"/>
          <p:cNvSpPr/>
          <p:nvPr/>
        </p:nvSpPr>
        <p:spPr>
          <a:xfrm>
            <a:off x="5270040" y="5416560"/>
            <a:ext cx="4177440" cy="118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latin typeface="Montserrat"/>
              </a:rPr>
              <a:t>По истечении 6 месяцев со дня включения сведений в ЕФРСБ* </a:t>
            </a:r>
            <a:r>
              <a:rPr lang="ru-RU" sz="1200" b="1" strike="noStrike" spc="-1">
                <a:solidFill>
                  <a:srgbClr val="6B492A"/>
                </a:solidFill>
                <a:latin typeface="Montserrat"/>
              </a:rPr>
              <a:t>автоматически</a:t>
            </a:r>
            <a:r>
              <a:rPr lang="ru-RU" sz="1200" b="0" strike="noStrike" spc="-1">
                <a:latin typeface="Montserrat"/>
              </a:rPr>
              <a:t> процедура завершается, гражданин освобождается от дальнейшего исполнения требований кредиторов, указанных в заявлении о признании его банкротом во внесудебном порядке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3" name="CustomShape 9"/>
          <p:cNvSpPr/>
          <p:nvPr/>
        </p:nvSpPr>
        <p:spPr>
          <a:xfrm>
            <a:off x="5270040" y="3813480"/>
            <a:ext cx="428328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latin typeface="Montserrat"/>
              </a:rPr>
              <a:t>Если нет оснований для отказа – не позднее </a:t>
            </a:r>
            <a:r>
              <a:t/>
            </a:r>
            <a:br/>
            <a:r>
              <a:rPr lang="ru-RU" sz="1200" b="0" strike="noStrike" spc="-1">
                <a:latin typeface="Montserrat"/>
              </a:rPr>
              <a:t>4 рабочих дней сведения о возбуждении процедуры размещаются в ЕФРСБ*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4" name="CustomShape 10"/>
          <p:cNvSpPr/>
          <p:nvPr/>
        </p:nvSpPr>
        <p:spPr>
          <a:xfrm>
            <a:off x="1178280" y="2278440"/>
            <a:ext cx="493200" cy="493200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11"/>
          <p:cNvSpPr/>
          <p:nvPr/>
        </p:nvSpPr>
        <p:spPr>
          <a:xfrm>
            <a:off x="1219320" y="2200320"/>
            <a:ext cx="411120" cy="58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Montserrat"/>
              </a:rPr>
              <a:t>1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76" name="CustomShape 12"/>
          <p:cNvSpPr/>
          <p:nvPr/>
        </p:nvSpPr>
        <p:spPr>
          <a:xfrm>
            <a:off x="1178280" y="3890880"/>
            <a:ext cx="493200" cy="493200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13"/>
          <p:cNvSpPr/>
          <p:nvPr/>
        </p:nvSpPr>
        <p:spPr>
          <a:xfrm>
            <a:off x="1269720" y="3471480"/>
            <a:ext cx="329040" cy="91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Montserrat"/>
              </a:rPr>
              <a:t>2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78" name="CustomShape 14"/>
          <p:cNvSpPr/>
          <p:nvPr/>
        </p:nvSpPr>
        <p:spPr>
          <a:xfrm>
            <a:off x="1178280" y="5484240"/>
            <a:ext cx="493200" cy="493200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15"/>
          <p:cNvSpPr/>
          <p:nvPr/>
        </p:nvSpPr>
        <p:spPr>
          <a:xfrm>
            <a:off x="1228680" y="5015880"/>
            <a:ext cx="411120" cy="97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Montserrat"/>
              </a:rPr>
              <a:t>3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80" name="CustomShape 16"/>
          <p:cNvSpPr/>
          <p:nvPr/>
        </p:nvSpPr>
        <p:spPr>
          <a:xfrm>
            <a:off x="521640" y="426600"/>
            <a:ext cx="1295640" cy="1295640"/>
          </a:xfrm>
          <a:prstGeom prst="roundRect">
            <a:avLst>
              <a:gd name="adj" fmla="val 1666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1" name="Рисунок 28"/>
          <p:cNvPicPr/>
          <p:nvPr/>
        </p:nvPicPr>
        <p:blipFill>
          <a:blip r:embed="rId2"/>
          <a:srcRect l="18536" r="14803"/>
          <a:stretch/>
        </p:blipFill>
        <p:spPr>
          <a:xfrm>
            <a:off x="598320" y="366840"/>
            <a:ext cx="1295640" cy="1295640"/>
          </a:xfrm>
          <a:prstGeom prst="rect">
            <a:avLst/>
          </a:prstGeom>
          <a:ln>
            <a:noFill/>
          </a:ln>
        </p:spPr>
      </p:pic>
      <p:sp>
        <p:nvSpPr>
          <p:cNvPr id="182" name="Line 17"/>
          <p:cNvSpPr/>
          <p:nvPr/>
        </p:nvSpPr>
        <p:spPr>
          <a:xfrm>
            <a:off x="5189400" y="2278080"/>
            <a:ext cx="360" cy="846000"/>
          </a:xfrm>
          <a:prstGeom prst="line">
            <a:avLst/>
          </a:prstGeom>
          <a:ln w="1908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Line 18"/>
          <p:cNvSpPr/>
          <p:nvPr/>
        </p:nvSpPr>
        <p:spPr>
          <a:xfrm>
            <a:off x="5189400" y="3871800"/>
            <a:ext cx="360" cy="519120"/>
          </a:xfrm>
          <a:prstGeom prst="line">
            <a:avLst/>
          </a:prstGeom>
          <a:ln w="1908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Line 19"/>
          <p:cNvSpPr/>
          <p:nvPr/>
        </p:nvSpPr>
        <p:spPr>
          <a:xfrm>
            <a:off x="5189400" y="5484240"/>
            <a:ext cx="360" cy="878400"/>
          </a:xfrm>
          <a:prstGeom prst="line">
            <a:avLst/>
          </a:prstGeom>
          <a:ln w="1908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20"/>
          <p:cNvSpPr/>
          <p:nvPr/>
        </p:nvSpPr>
        <p:spPr>
          <a:xfrm>
            <a:off x="361080" y="7220880"/>
            <a:ext cx="875808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767171"/>
                </a:solidFill>
                <a:latin typeface="Montserrat"/>
              </a:rPr>
              <a:t>*Единый федеральный реестр сведений о банкротстве, http://bankrot.fedresurs.ru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767171"/>
                </a:solidFill>
                <a:latin typeface="Montserrat"/>
              </a:rPr>
              <a:t> 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186" name="Рисунок 26"/>
          <p:cNvPicPr/>
          <p:nvPr/>
        </p:nvPicPr>
        <p:blipFill>
          <a:blip r:embed="rId3"/>
          <a:srcRect l="54916" t="2196" r="11313" b="47142"/>
          <a:stretch/>
        </p:blipFill>
        <p:spPr>
          <a:xfrm>
            <a:off x="598320" y="369360"/>
            <a:ext cx="1295640" cy="1295640"/>
          </a:xfrm>
          <a:prstGeom prst="rect">
            <a:avLst/>
          </a:prstGeom>
          <a:ln>
            <a:noFill/>
          </a:ln>
        </p:spPr>
      </p:pic>
      <p:sp>
        <p:nvSpPr>
          <p:cNvPr id="187" name="CustomShape 21"/>
          <p:cNvSpPr/>
          <p:nvPr/>
        </p:nvSpPr>
        <p:spPr>
          <a:xfrm>
            <a:off x="9501840" y="77760"/>
            <a:ext cx="585720" cy="622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22"/>
          <p:cNvSpPr/>
          <p:nvPr/>
        </p:nvSpPr>
        <p:spPr>
          <a:xfrm>
            <a:off x="9623880" y="260640"/>
            <a:ext cx="3412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Montserrat"/>
              </a:rPr>
              <a:t>5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Line 1"/>
          <p:cNvSpPr/>
          <p:nvPr/>
        </p:nvSpPr>
        <p:spPr>
          <a:xfrm flipH="1">
            <a:off x="6216840" y="1565640"/>
            <a:ext cx="3600" cy="429480"/>
          </a:xfrm>
          <a:prstGeom prst="line">
            <a:avLst/>
          </a:prstGeom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Line 2"/>
          <p:cNvSpPr/>
          <p:nvPr/>
        </p:nvSpPr>
        <p:spPr>
          <a:xfrm flipH="1">
            <a:off x="1150920" y="1565640"/>
            <a:ext cx="3240" cy="429480"/>
          </a:xfrm>
          <a:prstGeom prst="line">
            <a:avLst/>
          </a:prstGeom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Line 3"/>
          <p:cNvSpPr/>
          <p:nvPr/>
        </p:nvSpPr>
        <p:spPr>
          <a:xfrm flipV="1">
            <a:off x="1245960" y="1547280"/>
            <a:ext cx="8136000" cy="33480"/>
          </a:xfrm>
          <a:prstGeom prst="line">
            <a:avLst/>
          </a:prstGeom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Line 4"/>
          <p:cNvSpPr/>
          <p:nvPr/>
        </p:nvSpPr>
        <p:spPr>
          <a:xfrm>
            <a:off x="1169280" y="1170000"/>
            <a:ext cx="8695440" cy="360"/>
          </a:xfrm>
          <a:prstGeom prst="line">
            <a:avLst/>
          </a:prstGeom>
          <a:ln w="1908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5"/>
          <p:cNvSpPr/>
          <p:nvPr/>
        </p:nvSpPr>
        <p:spPr>
          <a:xfrm>
            <a:off x="527760" y="412920"/>
            <a:ext cx="1295640" cy="1295640"/>
          </a:xfrm>
          <a:prstGeom prst="roundRect">
            <a:avLst>
              <a:gd name="adj" fmla="val 1666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4" name="Рисунок 45"/>
          <p:cNvPicPr/>
          <p:nvPr/>
        </p:nvPicPr>
        <p:blipFill>
          <a:blip r:embed="rId2"/>
          <a:srcRect l="5197" r="27980"/>
          <a:stretch/>
        </p:blipFill>
        <p:spPr>
          <a:xfrm>
            <a:off x="598320" y="356040"/>
            <a:ext cx="1295640" cy="1292400"/>
          </a:xfrm>
          <a:prstGeom prst="rect">
            <a:avLst/>
          </a:prstGeom>
          <a:ln>
            <a:noFill/>
          </a:ln>
        </p:spPr>
      </p:pic>
      <p:sp>
        <p:nvSpPr>
          <p:cNvPr id="195" name="Line 6"/>
          <p:cNvSpPr/>
          <p:nvPr/>
        </p:nvSpPr>
        <p:spPr>
          <a:xfrm flipV="1">
            <a:off x="1114200" y="4665240"/>
            <a:ext cx="8244000" cy="30960"/>
          </a:xfrm>
          <a:prstGeom prst="line">
            <a:avLst/>
          </a:prstGeom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Line 7"/>
          <p:cNvSpPr/>
          <p:nvPr/>
        </p:nvSpPr>
        <p:spPr>
          <a:xfrm flipV="1">
            <a:off x="1114200" y="7005240"/>
            <a:ext cx="8529840" cy="30600"/>
          </a:xfrm>
          <a:prstGeom prst="line">
            <a:avLst/>
          </a:prstGeom>
          <a:ln w="12600">
            <a:solidFill>
              <a:srgbClr val="DE503B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8"/>
          <p:cNvSpPr/>
          <p:nvPr/>
        </p:nvSpPr>
        <p:spPr>
          <a:xfrm>
            <a:off x="1518120" y="2383560"/>
            <a:ext cx="4109040" cy="20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1" strike="noStrike" spc="-1">
                <a:latin typeface="Montserrat"/>
              </a:rPr>
              <a:t>Социальный фонд России или орган, назначивший пенсию: </a:t>
            </a:r>
            <a:r>
              <a:rPr lang="ru-RU" sz="1100" b="0" strike="noStrike" spc="-1">
                <a:latin typeface="Montserrat"/>
              </a:rPr>
              <a:t>справка о получении пенсии или срочной пенсионной выплаты</a:t>
            </a:r>
            <a:endParaRPr lang="ru-RU" sz="11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1" strike="noStrike" spc="-1">
                <a:latin typeface="Montserrat"/>
              </a:rPr>
              <a:t>ФССП России, или банк, или работодатель: </a:t>
            </a:r>
            <a:r>
              <a:rPr lang="ru-RU" sz="1100" b="0" strike="noStrike" spc="-1">
                <a:latin typeface="Montserrat"/>
              </a:rPr>
              <a:t>справка, подтверждающая, что исполнительный документ выдан более 1 года назад, требования </a:t>
            </a:r>
            <a:r>
              <a:t/>
            </a:r>
            <a:br/>
            <a:r>
              <a:rPr lang="ru-RU" sz="1100" b="0" strike="noStrike" spc="-1">
                <a:latin typeface="Montserrat"/>
              </a:rPr>
              <a:t>по исполнительному документу не исполнены или исполнены частично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ru-RU" sz="1050" b="0" i="1" strike="noStrike" spc="-1">
                <a:solidFill>
                  <a:srgbClr val="000000"/>
                </a:solidFill>
                <a:latin typeface="Montserrat"/>
              </a:rPr>
              <a:t>Формы заявлений о выдаче справок можно скачать </a:t>
            </a:r>
            <a:r>
              <a:t/>
            </a:r>
            <a:br/>
            <a:r>
              <a:rPr lang="ru-RU" sz="1050" b="0" i="1" strike="noStrike" spc="-1">
                <a:solidFill>
                  <a:srgbClr val="000000"/>
                </a:solidFill>
                <a:latin typeface="Montserrat"/>
              </a:rPr>
              <a:t>     по QR-коду на последней странице брошюры</a:t>
            </a:r>
            <a:endParaRPr lang="ru-RU" sz="1050" b="0" strike="noStrike" spc="-1">
              <a:latin typeface="Arial"/>
            </a:endParaRPr>
          </a:p>
        </p:txBody>
      </p:sp>
      <p:sp>
        <p:nvSpPr>
          <p:cNvPr id="198" name="CustomShape 9"/>
          <p:cNvSpPr/>
          <p:nvPr/>
        </p:nvSpPr>
        <p:spPr>
          <a:xfrm>
            <a:off x="1531800" y="1895400"/>
            <a:ext cx="4109040" cy="43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Получите следующие справки не ранее, </a:t>
            </a:r>
            <a:r>
              <a:t/>
            </a:r>
            <a:br/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чем за </a:t>
            </a:r>
            <a:r>
              <a:rPr lang="ru-RU" sz="1600" b="1" strike="noStrike" spc="-1">
                <a:solidFill>
                  <a:srgbClr val="000000"/>
                </a:solidFill>
                <a:latin typeface="Montserrat"/>
              </a:rPr>
              <a:t>3 </a:t>
            </a: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месяца до обращения: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99" name="CustomShape 10"/>
          <p:cNvSpPr/>
          <p:nvPr/>
        </p:nvSpPr>
        <p:spPr>
          <a:xfrm>
            <a:off x="6568920" y="2432880"/>
            <a:ext cx="2870280" cy="89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ru-RU" sz="1100" b="0" strike="noStrike" spc="-1">
                <a:latin typeface="Montserrat"/>
              </a:rPr>
              <a:t>К заявлению приложите:</a:t>
            </a:r>
            <a:endParaRPr lang="ru-RU" sz="11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0" strike="noStrike" spc="-1">
                <a:latin typeface="Montserrat"/>
              </a:rPr>
              <a:t>полученные справки</a:t>
            </a:r>
            <a:endParaRPr lang="ru-RU" sz="11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0" strike="noStrike" spc="-1">
                <a:latin typeface="Montserrat"/>
              </a:rPr>
              <a:t>список кредиторов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00" name="CustomShape 11"/>
          <p:cNvSpPr/>
          <p:nvPr/>
        </p:nvSpPr>
        <p:spPr>
          <a:xfrm>
            <a:off x="1518840" y="5720400"/>
            <a:ext cx="4204440" cy="59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latin typeface="Montserrat"/>
              </a:rPr>
              <a:t>Если нет оснований для отказа – не позднее </a:t>
            </a:r>
            <a:r>
              <a:t/>
            </a:r>
            <a:br/>
            <a:r>
              <a:rPr lang="ru-RU" sz="1100" b="0" strike="noStrike" spc="-1">
                <a:latin typeface="Montserrat"/>
              </a:rPr>
              <a:t>2 рабочих дней сведения о возбуждении </a:t>
            </a:r>
            <a:r>
              <a:t/>
            </a:r>
            <a:br/>
            <a:r>
              <a:rPr lang="ru-RU" sz="1100" b="0" strike="noStrike" spc="-1">
                <a:latin typeface="Montserrat"/>
              </a:rPr>
              <a:t>процедуры размещаются в ЕФРСБ*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01" name="Line 12"/>
          <p:cNvSpPr/>
          <p:nvPr/>
        </p:nvSpPr>
        <p:spPr>
          <a:xfrm>
            <a:off x="1158840" y="4696200"/>
            <a:ext cx="360" cy="601920"/>
          </a:xfrm>
          <a:prstGeom prst="line">
            <a:avLst/>
          </a:prstGeom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13"/>
          <p:cNvSpPr/>
          <p:nvPr/>
        </p:nvSpPr>
        <p:spPr>
          <a:xfrm>
            <a:off x="1518840" y="4932360"/>
            <a:ext cx="320076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Дождитесь размещения в ЕФРСБ* сведений о возбуждении процедуры банкротства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03" name="CustomShape 14"/>
          <p:cNvSpPr/>
          <p:nvPr/>
        </p:nvSpPr>
        <p:spPr>
          <a:xfrm>
            <a:off x="6555240" y="4943160"/>
            <a:ext cx="35128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Ваши долги списаны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04" name="CustomShape 15"/>
          <p:cNvSpPr/>
          <p:nvPr/>
        </p:nvSpPr>
        <p:spPr>
          <a:xfrm>
            <a:off x="6568920" y="5298120"/>
            <a:ext cx="3290040" cy="12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latin typeface="Montserrat"/>
              </a:rPr>
              <a:t>По истечении 6 месяцев со дня включения сведений в ЕФРСБ* процедура завершается </a:t>
            </a:r>
            <a:r>
              <a:rPr lang="ru-RU" sz="1100" b="1" strike="noStrike" spc="-1">
                <a:latin typeface="Montserrat"/>
              </a:rPr>
              <a:t>автоматически</a:t>
            </a:r>
            <a:r>
              <a:rPr lang="ru-RU" sz="1100" b="0" strike="noStrike" spc="-1">
                <a:latin typeface="Montserrat"/>
              </a:rPr>
              <a:t>, гражданин освобождается </a:t>
            </a:r>
            <a:r>
              <a:t/>
            </a:r>
            <a:br/>
            <a:r>
              <a:rPr lang="ru-RU" sz="1100" b="0" strike="noStrike" spc="-1">
                <a:latin typeface="Montserrat"/>
              </a:rPr>
              <a:t>от дальнейшего исполнения требований кредиторов, указанных в заявлении </a:t>
            </a:r>
            <a:r>
              <a:t/>
            </a:r>
            <a:br/>
            <a:r>
              <a:rPr lang="ru-RU" sz="1100" b="0" strike="noStrike" spc="-1">
                <a:latin typeface="Montserrat"/>
              </a:rPr>
              <a:t>о признании его банкротом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05" name="Line 16"/>
          <p:cNvSpPr/>
          <p:nvPr/>
        </p:nvSpPr>
        <p:spPr>
          <a:xfrm>
            <a:off x="6220440" y="4677120"/>
            <a:ext cx="360" cy="542520"/>
          </a:xfrm>
          <a:prstGeom prst="line">
            <a:avLst/>
          </a:prstGeom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17"/>
          <p:cNvSpPr/>
          <p:nvPr/>
        </p:nvSpPr>
        <p:spPr>
          <a:xfrm>
            <a:off x="6561000" y="1880280"/>
            <a:ext cx="32839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Подайте заявление о признании банкротом в МФЦ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07" name="CustomShape 18"/>
          <p:cNvSpPr/>
          <p:nvPr/>
        </p:nvSpPr>
        <p:spPr>
          <a:xfrm>
            <a:off x="361080" y="7220880"/>
            <a:ext cx="875808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767171"/>
                </a:solidFill>
                <a:latin typeface="Montserrat"/>
              </a:rPr>
              <a:t>*Единый федеральный реестр сведений о банкротстве, http://bankrot.fedresurs.ru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767171"/>
                </a:solidFill>
                <a:latin typeface="Montserrat"/>
              </a:rPr>
              <a:t>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08" name="CustomShape 19"/>
          <p:cNvSpPr/>
          <p:nvPr/>
        </p:nvSpPr>
        <p:spPr>
          <a:xfrm>
            <a:off x="1970640" y="451440"/>
            <a:ext cx="61646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Montserrat ExtraBold"/>
              </a:rPr>
              <a:t>Как проходит процедура </a:t>
            </a:r>
            <a:r>
              <a:t/>
            </a:r>
            <a:br/>
            <a:r>
              <a:rPr lang="ru-RU" sz="1600" b="1" strike="noStrike" spc="-1">
                <a:solidFill>
                  <a:srgbClr val="000000"/>
                </a:solidFill>
                <a:latin typeface="Montserrat ExtraBold"/>
              </a:rPr>
              <a:t>для пенсионеров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9" name="CustomShape 20"/>
          <p:cNvSpPr/>
          <p:nvPr/>
        </p:nvSpPr>
        <p:spPr>
          <a:xfrm>
            <a:off x="903240" y="1918800"/>
            <a:ext cx="493200" cy="493200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21"/>
          <p:cNvSpPr/>
          <p:nvPr/>
        </p:nvSpPr>
        <p:spPr>
          <a:xfrm>
            <a:off x="944640" y="2014200"/>
            <a:ext cx="411120" cy="4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Montserrat"/>
              </a:rPr>
              <a:t>1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11" name="CustomShape 22"/>
          <p:cNvSpPr/>
          <p:nvPr/>
        </p:nvSpPr>
        <p:spPr>
          <a:xfrm rot="10800000">
            <a:off x="1114200" y="7036200"/>
            <a:ext cx="537120" cy="2339280"/>
          </a:xfrm>
          <a:prstGeom prst="rightBracket">
            <a:avLst>
              <a:gd name="adj" fmla="val 116928"/>
            </a:avLst>
          </a:prstGeom>
          <a:noFill/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23"/>
          <p:cNvSpPr/>
          <p:nvPr/>
        </p:nvSpPr>
        <p:spPr>
          <a:xfrm>
            <a:off x="921960" y="5002200"/>
            <a:ext cx="493200" cy="493200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24"/>
          <p:cNvSpPr/>
          <p:nvPr/>
        </p:nvSpPr>
        <p:spPr>
          <a:xfrm>
            <a:off x="963360" y="5097240"/>
            <a:ext cx="411120" cy="4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Montserrat"/>
              </a:rPr>
              <a:t>3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14" name="CustomShape 25"/>
          <p:cNvSpPr/>
          <p:nvPr/>
        </p:nvSpPr>
        <p:spPr>
          <a:xfrm>
            <a:off x="5970240" y="5002200"/>
            <a:ext cx="493200" cy="493200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26"/>
          <p:cNvSpPr/>
          <p:nvPr/>
        </p:nvSpPr>
        <p:spPr>
          <a:xfrm>
            <a:off x="6011280" y="5097240"/>
            <a:ext cx="411120" cy="4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Montserrat"/>
              </a:rPr>
              <a:t>4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16" name="CustomShape 27"/>
          <p:cNvSpPr/>
          <p:nvPr/>
        </p:nvSpPr>
        <p:spPr>
          <a:xfrm>
            <a:off x="9333000" y="1544040"/>
            <a:ext cx="537120" cy="3120840"/>
          </a:xfrm>
          <a:prstGeom prst="rightBracket">
            <a:avLst>
              <a:gd name="adj" fmla="val 116928"/>
            </a:avLst>
          </a:prstGeom>
          <a:noFill/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28"/>
          <p:cNvSpPr/>
          <p:nvPr/>
        </p:nvSpPr>
        <p:spPr>
          <a:xfrm>
            <a:off x="5970240" y="1919160"/>
            <a:ext cx="493200" cy="493200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29"/>
          <p:cNvSpPr/>
          <p:nvPr/>
        </p:nvSpPr>
        <p:spPr>
          <a:xfrm>
            <a:off x="6011280" y="2014200"/>
            <a:ext cx="411120" cy="4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Montserrat"/>
              </a:rPr>
              <a:t>2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19" name="CustomShape 30"/>
          <p:cNvSpPr/>
          <p:nvPr/>
        </p:nvSpPr>
        <p:spPr>
          <a:xfrm>
            <a:off x="9501840" y="77760"/>
            <a:ext cx="585720" cy="622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31"/>
          <p:cNvSpPr/>
          <p:nvPr/>
        </p:nvSpPr>
        <p:spPr>
          <a:xfrm>
            <a:off x="9628560" y="260640"/>
            <a:ext cx="3412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Montserrat"/>
              </a:rPr>
              <a:t>6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Line 1"/>
          <p:cNvSpPr/>
          <p:nvPr/>
        </p:nvSpPr>
        <p:spPr>
          <a:xfrm flipH="1">
            <a:off x="6216840" y="1565640"/>
            <a:ext cx="3600" cy="429480"/>
          </a:xfrm>
          <a:prstGeom prst="line">
            <a:avLst/>
          </a:prstGeom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Line 2"/>
          <p:cNvSpPr/>
          <p:nvPr/>
        </p:nvSpPr>
        <p:spPr>
          <a:xfrm flipH="1">
            <a:off x="1150920" y="1565640"/>
            <a:ext cx="3240" cy="429480"/>
          </a:xfrm>
          <a:prstGeom prst="line">
            <a:avLst/>
          </a:prstGeom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Line 3"/>
          <p:cNvSpPr/>
          <p:nvPr/>
        </p:nvSpPr>
        <p:spPr>
          <a:xfrm flipV="1">
            <a:off x="1245960" y="1547280"/>
            <a:ext cx="8136000" cy="33480"/>
          </a:xfrm>
          <a:prstGeom prst="line">
            <a:avLst/>
          </a:prstGeom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Line 4"/>
          <p:cNvSpPr/>
          <p:nvPr/>
        </p:nvSpPr>
        <p:spPr>
          <a:xfrm>
            <a:off x="1169280" y="1170000"/>
            <a:ext cx="8695440" cy="360"/>
          </a:xfrm>
          <a:prstGeom prst="line">
            <a:avLst/>
          </a:prstGeom>
          <a:ln w="1908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Line 5"/>
          <p:cNvSpPr/>
          <p:nvPr/>
        </p:nvSpPr>
        <p:spPr>
          <a:xfrm>
            <a:off x="1169280" y="1170000"/>
            <a:ext cx="8695440" cy="360"/>
          </a:xfrm>
          <a:prstGeom prst="line">
            <a:avLst/>
          </a:prstGeom>
          <a:ln w="1908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6"/>
          <p:cNvSpPr/>
          <p:nvPr/>
        </p:nvSpPr>
        <p:spPr>
          <a:xfrm>
            <a:off x="521640" y="394200"/>
            <a:ext cx="1295640" cy="1295640"/>
          </a:xfrm>
          <a:prstGeom prst="roundRect">
            <a:avLst>
              <a:gd name="adj" fmla="val 1666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7" name="Рисунок 45"/>
          <p:cNvPicPr/>
          <p:nvPr/>
        </p:nvPicPr>
        <p:blipFill>
          <a:blip r:embed="rId2"/>
          <a:srcRect l="19543" r="24184"/>
          <a:stretch/>
        </p:blipFill>
        <p:spPr>
          <a:xfrm>
            <a:off x="592920" y="339120"/>
            <a:ext cx="1295640" cy="1290960"/>
          </a:xfrm>
          <a:prstGeom prst="rect">
            <a:avLst/>
          </a:prstGeom>
          <a:ln>
            <a:noFill/>
          </a:ln>
        </p:spPr>
      </p:pic>
      <p:sp>
        <p:nvSpPr>
          <p:cNvPr id="228" name="CustomShape 7"/>
          <p:cNvSpPr/>
          <p:nvPr/>
        </p:nvSpPr>
        <p:spPr>
          <a:xfrm>
            <a:off x="1970640" y="451440"/>
            <a:ext cx="61646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Montserrat ExtraBold"/>
              </a:rPr>
              <a:t>Как проходит процедура для лиц, </a:t>
            </a:r>
            <a:r>
              <a:t/>
            </a:r>
            <a:br/>
            <a:r>
              <a:rPr lang="ru-RU" sz="1600" b="1" strike="noStrike" spc="-1">
                <a:solidFill>
                  <a:srgbClr val="000000"/>
                </a:solidFill>
                <a:latin typeface="Montserrat ExtraBold"/>
              </a:rPr>
              <a:t>получающих пособие на ребенка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9" name="Line 8"/>
          <p:cNvSpPr/>
          <p:nvPr/>
        </p:nvSpPr>
        <p:spPr>
          <a:xfrm flipV="1">
            <a:off x="1114200" y="4820760"/>
            <a:ext cx="8244000" cy="31320"/>
          </a:xfrm>
          <a:prstGeom prst="line">
            <a:avLst/>
          </a:prstGeom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Line 9"/>
          <p:cNvSpPr/>
          <p:nvPr/>
        </p:nvSpPr>
        <p:spPr>
          <a:xfrm flipV="1">
            <a:off x="1114200" y="7014240"/>
            <a:ext cx="8529480" cy="30960"/>
          </a:xfrm>
          <a:prstGeom prst="line">
            <a:avLst/>
          </a:prstGeom>
          <a:ln w="12600">
            <a:solidFill>
              <a:srgbClr val="DE503B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ustomShape 10"/>
          <p:cNvSpPr/>
          <p:nvPr/>
        </p:nvSpPr>
        <p:spPr>
          <a:xfrm>
            <a:off x="1518120" y="2383560"/>
            <a:ext cx="4109040" cy="22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1" strike="noStrike" spc="-1">
                <a:latin typeface="Montserrat"/>
              </a:rPr>
              <a:t>Социальный фонд России: </a:t>
            </a:r>
            <a:r>
              <a:rPr lang="ru-RU" sz="1100" b="0" strike="noStrike" spc="-1">
                <a:latin typeface="Montserrat"/>
              </a:rPr>
              <a:t>справка о том, что гражданин является получателем ежемесячного пособия в связи с рождением и воспитанием ребенка </a:t>
            </a:r>
            <a:endParaRPr lang="ru-RU" sz="11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1" strike="noStrike" spc="-1">
                <a:latin typeface="Montserrat"/>
              </a:rPr>
              <a:t>ФССП России, или банк, или работодатель: </a:t>
            </a:r>
            <a:r>
              <a:rPr lang="ru-RU" sz="1100" b="0" strike="noStrike" spc="-1">
                <a:latin typeface="Montserrat"/>
              </a:rPr>
              <a:t>справка, подтверждающая, что исполнительный документ выдан более 1 года назад, требования </a:t>
            </a:r>
            <a:r>
              <a:t/>
            </a:r>
            <a:br/>
            <a:r>
              <a:rPr lang="ru-RU" sz="1100" b="0" strike="noStrike" spc="-1">
                <a:latin typeface="Montserrat"/>
              </a:rPr>
              <a:t>по исполнительному документу не исполнены или исполнены частично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ru-RU" sz="1050" b="0" i="1" strike="noStrike" spc="-1">
                <a:solidFill>
                  <a:srgbClr val="000000"/>
                </a:solidFill>
                <a:latin typeface="Montserrat"/>
              </a:rPr>
              <a:t>Формы заявлений о выдаче справок можно скачать </a:t>
            </a:r>
            <a:r>
              <a:t/>
            </a:r>
            <a:br/>
            <a:r>
              <a:rPr lang="ru-RU" sz="1050" b="0" i="1" strike="noStrike" spc="-1">
                <a:solidFill>
                  <a:srgbClr val="000000"/>
                </a:solidFill>
                <a:latin typeface="Montserrat"/>
              </a:rPr>
              <a:t>     по QR-коду на последней странице брошюры</a:t>
            </a:r>
            <a:endParaRPr lang="ru-RU" sz="1050" b="0" strike="noStrike" spc="-1">
              <a:latin typeface="Arial"/>
            </a:endParaRPr>
          </a:p>
        </p:txBody>
      </p:sp>
      <p:sp>
        <p:nvSpPr>
          <p:cNvPr id="232" name="CustomShape 11"/>
          <p:cNvSpPr/>
          <p:nvPr/>
        </p:nvSpPr>
        <p:spPr>
          <a:xfrm>
            <a:off x="1531800" y="1895400"/>
            <a:ext cx="4109040" cy="43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Получите следующие справки не ранее, </a:t>
            </a:r>
            <a:r>
              <a:t/>
            </a:r>
            <a:br/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чем за </a:t>
            </a:r>
            <a:r>
              <a:rPr lang="ru-RU" sz="1600" b="1" strike="noStrike" spc="-1">
                <a:solidFill>
                  <a:srgbClr val="000000"/>
                </a:solidFill>
                <a:latin typeface="Montserrat"/>
              </a:rPr>
              <a:t>3 </a:t>
            </a: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месяца до обращения: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33" name="CustomShape 12"/>
          <p:cNvSpPr/>
          <p:nvPr/>
        </p:nvSpPr>
        <p:spPr>
          <a:xfrm>
            <a:off x="6568920" y="2432880"/>
            <a:ext cx="2870280" cy="89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ru-RU" sz="1100" b="0" strike="noStrike" spc="-1">
                <a:latin typeface="Montserrat"/>
              </a:rPr>
              <a:t>К заявлению приложите:</a:t>
            </a:r>
            <a:endParaRPr lang="ru-RU" sz="11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0" strike="noStrike" spc="-1">
                <a:latin typeface="Montserrat"/>
              </a:rPr>
              <a:t>полученные справки</a:t>
            </a:r>
            <a:endParaRPr lang="ru-RU" sz="11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0" strike="noStrike" spc="-1">
                <a:latin typeface="Montserrat"/>
              </a:rPr>
              <a:t>список кредиторов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34" name="CustomShape 13"/>
          <p:cNvSpPr/>
          <p:nvPr/>
        </p:nvSpPr>
        <p:spPr>
          <a:xfrm>
            <a:off x="1518840" y="5875920"/>
            <a:ext cx="4204440" cy="59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latin typeface="Montserrat"/>
              </a:rPr>
              <a:t>Если нет оснований для отказа – не позднее </a:t>
            </a:r>
            <a:r>
              <a:t/>
            </a:r>
            <a:br/>
            <a:r>
              <a:rPr lang="ru-RU" sz="1100" b="0" strike="noStrike" spc="-1">
                <a:latin typeface="Montserrat"/>
              </a:rPr>
              <a:t>2 рабочих дней сведения о возбуждении </a:t>
            </a:r>
            <a:r>
              <a:t/>
            </a:r>
            <a:br/>
            <a:r>
              <a:rPr lang="ru-RU" sz="1100" b="0" strike="noStrike" spc="-1">
                <a:latin typeface="Montserrat"/>
              </a:rPr>
              <a:t>процедуры размещаются в ЕФРСБ*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35" name="Line 14"/>
          <p:cNvSpPr/>
          <p:nvPr/>
        </p:nvSpPr>
        <p:spPr>
          <a:xfrm>
            <a:off x="1158840" y="4852080"/>
            <a:ext cx="360" cy="601560"/>
          </a:xfrm>
          <a:prstGeom prst="line">
            <a:avLst/>
          </a:prstGeom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15"/>
          <p:cNvSpPr/>
          <p:nvPr/>
        </p:nvSpPr>
        <p:spPr>
          <a:xfrm>
            <a:off x="1518840" y="5087880"/>
            <a:ext cx="320076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Дождитесь размещения в ЕФРСБ* сведений о возбуждении процедуры банкротства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37" name="CustomShape 16"/>
          <p:cNvSpPr/>
          <p:nvPr/>
        </p:nvSpPr>
        <p:spPr>
          <a:xfrm>
            <a:off x="6555240" y="5098680"/>
            <a:ext cx="35128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Ваши долги списаны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38" name="CustomShape 17"/>
          <p:cNvSpPr/>
          <p:nvPr/>
        </p:nvSpPr>
        <p:spPr>
          <a:xfrm>
            <a:off x="6568920" y="5454000"/>
            <a:ext cx="3290040" cy="14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latin typeface="Montserrat"/>
              </a:rPr>
              <a:t>По истечении 6 месяцев со дня включения сведений в ЕФРСБ* процедура завершается </a:t>
            </a:r>
            <a:r>
              <a:rPr lang="ru-RU" sz="1100" b="1" strike="noStrike" spc="-1">
                <a:latin typeface="Montserrat"/>
              </a:rPr>
              <a:t>автоматически</a:t>
            </a:r>
            <a:r>
              <a:rPr lang="ru-RU" sz="1100" b="0" strike="noStrike" spc="-1">
                <a:latin typeface="Montserrat"/>
              </a:rPr>
              <a:t>, гражданин освобождается </a:t>
            </a:r>
            <a:r>
              <a:t/>
            </a:r>
            <a:br/>
            <a:r>
              <a:rPr lang="ru-RU" sz="1100" b="0" strike="noStrike" spc="-1">
                <a:latin typeface="Montserrat"/>
              </a:rPr>
              <a:t>от дальнейшего исполнения требований кредиторов, указанных в заявлении </a:t>
            </a:r>
            <a:r>
              <a:t/>
            </a:r>
            <a:br/>
            <a:r>
              <a:rPr lang="ru-RU" sz="1100" b="0" strike="noStrike" spc="-1">
                <a:latin typeface="Montserrat"/>
              </a:rPr>
              <a:t>о признании его банкротом </a:t>
            </a:r>
            <a:r>
              <a:t/>
            </a:r>
            <a:br/>
            <a:endParaRPr lang="ru-RU" sz="1100" b="0" strike="noStrike" spc="-1">
              <a:latin typeface="Arial"/>
            </a:endParaRPr>
          </a:p>
        </p:txBody>
      </p:sp>
      <p:sp>
        <p:nvSpPr>
          <p:cNvPr id="239" name="Line 18"/>
          <p:cNvSpPr/>
          <p:nvPr/>
        </p:nvSpPr>
        <p:spPr>
          <a:xfrm>
            <a:off x="6220440" y="4833000"/>
            <a:ext cx="360" cy="542520"/>
          </a:xfrm>
          <a:prstGeom prst="line">
            <a:avLst/>
          </a:prstGeom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19"/>
          <p:cNvSpPr/>
          <p:nvPr/>
        </p:nvSpPr>
        <p:spPr>
          <a:xfrm>
            <a:off x="6561000" y="1880280"/>
            <a:ext cx="32839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Подайте заявление о признании банкротом в МФЦ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41" name="CustomShape 20"/>
          <p:cNvSpPr/>
          <p:nvPr/>
        </p:nvSpPr>
        <p:spPr>
          <a:xfrm>
            <a:off x="361080" y="7220880"/>
            <a:ext cx="875808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767171"/>
                </a:solidFill>
                <a:latin typeface="Montserrat"/>
              </a:rPr>
              <a:t>*Единый федеральный реестр сведений о банкротстве, http://bankrot.fedresurs.ru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767171"/>
                </a:solidFill>
                <a:latin typeface="Montserrat"/>
              </a:rPr>
              <a:t>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42" name="CustomShape 21"/>
          <p:cNvSpPr/>
          <p:nvPr/>
        </p:nvSpPr>
        <p:spPr>
          <a:xfrm>
            <a:off x="903240" y="1918800"/>
            <a:ext cx="493200" cy="493200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22"/>
          <p:cNvSpPr/>
          <p:nvPr/>
        </p:nvSpPr>
        <p:spPr>
          <a:xfrm>
            <a:off x="944640" y="2014200"/>
            <a:ext cx="411120" cy="4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Montserrat"/>
              </a:rPr>
              <a:t>1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44" name="CustomShape 23"/>
          <p:cNvSpPr/>
          <p:nvPr/>
        </p:nvSpPr>
        <p:spPr>
          <a:xfrm rot="10800000">
            <a:off x="1114200" y="7036200"/>
            <a:ext cx="537120" cy="2183760"/>
          </a:xfrm>
          <a:prstGeom prst="rightBracket">
            <a:avLst>
              <a:gd name="adj" fmla="val 116928"/>
            </a:avLst>
          </a:prstGeom>
          <a:noFill/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ustomShape 24"/>
          <p:cNvSpPr/>
          <p:nvPr/>
        </p:nvSpPr>
        <p:spPr>
          <a:xfrm>
            <a:off x="921960" y="5157720"/>
            <a:ext cx="493200" cy="493200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25"/>
          <p:cNvSpPr/>
          <p:nvPr/>
        </p:nvSpPr>
        <p:spPr>
          <a:xfrm>
            <a:off x="963360" y="5253120"/>
            <a:ext cx="411120" cy="4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Montserrat"/>
              </a:rPr>
              <a:t>3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47" name="CustomShape 26"/>
          <p:cNvSpPr/>
          <p:nvPr/>
        </p:nvSpPr>
        <p:spPr>
          <a:xfrm>
            <a:off x="5970240" y="5157720"/>
            <a:ext cx="493200" cy="493200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27"/>
          <p:cNvSpPr/>
          <p:nvPr/>
        </p:nvSpPr>
        <p:spPr>
          <a:xfrm>
            <a:off x="6011280" y="5253120"/>
            <a:ext cx="411120" cy="4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Montserrat"/>
              </a:rPr>
              <a:t>4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49" name="CustomShape 28"/>
          <p:cNvSpPr/>
          <p:nvPr/>
        </p:nvSpPr>
        <p:spPr>
          <a:xfrm>
            <a:off x="9333000" y="1544040"/>
            <a:ext cx="537120" cy="3276360"/>
          </a:xfrm>
          <a:prstGeom prst="rightBracket">
            <a:avLst>
              <a:gd name="adj" fmla="val 116928"/>
            </a:avLst>
          </a:prstGeom>
          <a:noFill/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29"/>
          <p:cNvSpPr/>
          <p:nvPr/>
        </p:nvSpPr>
        <p:spPr>
          <a:xfrm>
            <a:off x="5970240" y="1919160"/>
            <a:ext cx="493200" cy="493200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30"/>
          <p:cNvSpPr/>
          <p:nvPr/>
        </p:nvSpPr>
        <p:spPr>
          <a:xfrm>
            <a:off x="6011280" y="2014200"/>
            <a:ext cx="411120" cy="4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Montserrat"/>
              </a:rPr>
              <a:t>2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52" name="CustomShape 31"/>
          <p:cNvSpPr/>
          <p:nvPr/>
        </p:nvSpPr>
        <p:spPr>
          <a:xfrm>
            <a:off x="9501840" y="77760"/>
            <a:ext cx="585720" cy="622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32"/>
          <p:cNvSpPr/>
          <p:nvPr/>
        </p:nvSpPr>
        <p:spPr>
          <a:xfrm>
            <a:off x="9626400" y="260640"/>
            <a:ext cx="3412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Montserrat"/>
              </a:rPr>
              <a:t>7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Line 1"/>
          <p:cNvSpPr/>
          <p:nvPr/>
        </p:nvSpPr>
        <p:spPr>
          <a:xfrm flipH="1">
            <a:off x="6216840" y="1565640"/>
            <a:ext cx="3600" cy="429480"/>
          </a:xfrm>
          <a:prstGeom prst="line">
            <a:avLst/>
          </a:prstGeom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Line 2"/>
          <p:cNvSpPr/>
          <p:nvPr/>
        </p:nvSpPr>
        <p:spPr>
          <a:xfrm>
            <a:off x="1169280" y="1170000"/>
            <a:ext cx="8695440" cy="360"/>
          </a:xfrm>
          <a:prstGeom prst="line">
            <a:avLst/>
          </a:prstGeom>
          <a:ln w="1908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Line 3"/>
          <p:cNvSpPr/>
          <p:nvPr/>
        </p:nvSpPr>
        <p:spPr>
          <a:xfrm flipH="1">
            <a:off x="1150920" y="1565640"/>
            <a:ext cx="3240" cy="429480"/>
          </a:xfrm>
          <a:prstGeom prst="line">
            <a:avLst/>
          </a:prstGeom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Line 4"/>
          <p:cNvSpPr/>
          <p:nvPr/>
        </p:nvSpPr>
        <p:spPr>
          <a:xfrm flipV="1">
            <a:off x="1245960" y="1547280"/>
            <a:ext cx="8136000" cy="33480"/>
          </a:xfrm>
          <a:prstGeom prst="line">
            <a:avLst/>
          </a:prstGeom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Line 5"/>
          <p:cNvSpPr/>
          <p:nvPr/>
        </p:nvSpPr>
        <p:spPr>
          <a:xfrm>
            <a:off x="1169280" y="1170000"/>
            <a:ext cx="8695440" cy="360"/>
          </a:xfrm>
          <a:prstGeom prst="line">
            <a:avLst/>
          </a:prstGeom>
          <a:ln w="1908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6"/>
          <p:cNvSpPr/>
          <p:nvPr/>
        </p:nvSpPr>
        <p:spPr>
          <a:xfrm>
            <a:off x="534240" y="398160"/>
            <a:ext cx="1295640" cy="1295640"/>
          </a:xfrm>
          <a:prstGeom prst="roundRect">
            <a:avLst>
              <a:gd name="adj" fmla="val 1666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0" name="Рисунок 80"/>
          <p:cNvPicPr/>
          <p:nvPr/>
        </p:nvPicPr>
        <p:blipFill>
          <a:blip r:embed="rId2"/>
          <a:srcRect l="19817" r="11555" b="915"/>
          <a:stretch/>
        </p:blipFill>
        <p:spPr>
          <a:xfrm>
            <a:off x="607680" y="343080"/>
            <a:ext cx="1295640" cy="1290960"/>
          </a:xfrm>
          <a:prstGeom prst="rect">
            <a:avLst/>
          </a:prstGeom>
          <a:ln>
            <a:noFill/>
          </a:ln>
        </p:spPr>
      </p:pic>
      <p:sp>
        <p:nvSpPr>
          <p:cNvPr id="261" name="CustomShape 7"/>
          <p:cNvSpPr/>
          <p:nvPr/>
        </p:nvSpPr>
        <p:spPr>
          <a:xfrm>
            <a:off x="1970640" y="451440"/>
            <a:ext cx="61646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Montserrat ExtraBold"/>
              </a:rPr>
              <a:t>Как проходит процедура для лиц</a:t>
            </a:r>
            <a:r>
              <a:t/>
            </a:r>
            <a:br/>
            <a:r>
              <a:rPr lang="ru-RU" sz="1600" b="1" strike="noStrike" spc="-1">
                <a:solidFill>
                  <a:srgbClr val="000000"/>
                </a:solidFill>
                <a:latin typeface="Montserrat ExtraBold"/>
              </a:rPr>
              <a:t>с неоконченным исполнительным производством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62" name="Line 8"/>
          <p:cNvSpPr/>
          <p:nvPr/>
        </p:nvSpPr>
        <p:spPr>
          <a:xfrm flipV="1">
            <a:off x="1114200" y="4020840"/>
            <a:ext cx="8244000" cy="30960"/>
          </a:xfrm>
          <a:prstGeom prst="line">
            <a:avLst/>
          </a:prstGeom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Line 9"/>
          <p:cNvSpPr/>
          <p:nvPr/>
        </p:nvSpPr>
        <p:spPr>
          <a:xfrm flipV="1">
            <a:off x="1114200" y="6215040"/>
            <a:ext cx="8529480" cy="30600"/>
          </a:xfrm>
          <a:prstGeom prst="line">
            <a:avLst/>
          </a:prstGeom>
          <a:ln w="12600">
            <a:solidFill>
              <a:srgbClr val="DE503B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CustomShape 10"/>
          <p:cNvSpPr/>
          <p:nvPr/>
        </p:nvSpPr>
        <p:spPr>
          <a:xfrm>
            <a:off x="1518120" y="2383560"/>
            <a:ext cx="4109040" cy="13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1" strike="noStrike" spc="-1">
                <a:latin typeface="Montserrat"/>
              </a:rPr>
              <a:t>ФССП России, или банк, или работодатель: </a:t>
            </a:r>
            <a:r>
              <a:rPr lang="ru-RU" sz="1100" b="0" strike="noStrike" spc="-1">
                <a:solidFill>
                  <a:srgbClr val="000000"/>
                </a:solidFill>
                <a:latin typeface="Montserrat"/>
              </a:rPr>
              <a:t>справка, подтверждающая, что исполнительный документ выдан 7 или более лет назад, требования по исполнительному документу </a:t>
            </a:r>
            <a:r>
              <a:t/>
            </a:r>
            <a:br/>
            <a:r>
              <a:rPr lang="ru-RU" sz="1100" b="0" strike="noStrike" spc="-1">
                <a:solidFill>
                  <a:srgbClr val="000000"/>
                </a:solidFill>
                <a:latin typeface="Montserrat"/>
              </a:rPr>
              <a:t>не исполнены или исполнены частично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ru-RU" sz="1050" b="0" i="1" strike="noStrike" spc="-1">
                <a:solidFill>
                  <a:srgbClr val="000000"/>
                </a:solidFill>
                <a:latin typeface="Montserrat"/>
              </a:rPr>
              <a:t>Формы заявлений о выдаче справок можно скачать </a:t>
            </a:r>
            <a:r>
              <a:t/>
            </a:r>
            <a:br/>
            <a:r>
              <a:rPr lang="ru-RU" sz="1050" b="0" i="1" strike="noStrike" spc="-1">
                <a:solidFill>
                  <a:srgbClr val="000000"/>
                </a:solidFill>
                <a:latin typeface="Montserrat"/>
              </a:rPr>
              <a:t>     по QR-коду на последней странице брошюры</a:t>
            </a:r>
            <a:endParaRPr lang="ru-RU" sz="1050" b="0" strike="noStrike" spc="-1">
              <a:latin typeface="Arial"/>
            </a:endParaRPr>
          </a:p>
        </p:txBody>
      </p:sp>
      <p:sp>
        <p:nvSpPr>
          <p:cNvPr id="265" name="CustomShape 11"/>
          <p:cNvSpPr/>
          <p:nvPr/>
        </p:nvSpPr>
        <p:spPr>
          <a:xfrm>
            <a:off x="1531800" y="1895400"/>
            <a:ext cx="4109040" cy="43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Получите следующую справку не ранее, </a:t>
            </a:r>
            <a:r>
              <a:t/>
            </a:r>
            <a:br/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чем за </a:t>
            </a:r>
            <a:r>
              <a:rPr lang="ru-RU" sz="1600" b="1" strike="noStrike" spc="-1">
                <a:solidFill>
                  <a:srgbClr val="000000"/>
                </a:solidFill>
                <a:latin typeface="Montserrat"/>
              </a:rPr>
              <a:t>3 </a:t>
            </a: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месяца до обращения: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66" name="CustomShape 12"/>
          <p:cNvSpPr/>
          <p:nvPr/>
        </p:nvSpPr>
        <p:spPr>
          <a:xfrm>
            <a:off x="6568920" y="2432880"/>
            <a:ext cx="2870280" cy="89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ru-RU" sz="1100" b="0" strike="noStrike" spc="-1">
                <a:latin typeface="Montserrat"/>
              </a:rPr>
              <a:t>К заявлению приложите:</a:t>
            </a:r>
            <a:endParaRPr lang="ru-RU" sz="11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0" strike="noStrike" spc="-1">
                <a:latin typeface="Montserrat"/>
              </a:rPr>
              <a:t>полученную справку</a:t>
            </a:r>
            <a:endParaRPr lang="ru-RU" sz="11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00" b="0" strike="noStrike" spc="-1">
                <a:latin typeface="Montserrat"/>
              </a:rPr>
              <a:t>список кредиторов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67" name="CustomShape 13"/>
          <p:cNvSpPr/>
          <p:nvPr/>
        </p:nvSpPr>
        <p:spPr>
          <a:xfrm>
            <a:off x="1518840" y="5075640"/>
            <a:ext cx="4204440" cy="59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latin typeface="Montserrat"/>
              </a:rPr>
              <a:t>Если нет оснований для отказа – не позднее </a:t>
            </a:r>
            <a:r>
              <a:t/>
            </a:r>
            <a:br/>
            <a:r>
              <a:rPr lang="ru-RU" sz="1100" b="0" strike="noStrike" spc="-1">
                <a:latin typeface="Montserrat"/>
              </a:rPr>
              <a:t>2 рабочих дней сведения о возбуждении </a:t>
            </a:r>
            <a:r>
              <a:t/>
            </a:r>
            <a:br/>
            <a:r>
              <a:rPr lang="ru-RU" sz="1100" b="0" strike="noStrike" spc="-1">
                <a:latin typeface="Montserrat"/>
              </a:rPr>
              <a:t>процедуры размещаются в ЕФРСБ*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68" name="Line 14"/>
          <p:cNvSpPr/>
          <p:nvPr/>
        </p:nvSpPr>
        <p:spPr>
          <a:xfrm>
            <a:off x="1158840" y="4051800"/>
            <a:ext cx="360" cy="601920"/>
          </a:xfrm>
          <a:prstGeom prst="line">
            <a:avLst/>
          </a:prstGeom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15"/>
          <p:cNvSpPr/>
          <p:nvPr/>
        </p:nvSpPr>
        <p:spPr>
          <a:xfrm>
            <a:off x="1518840" y="4287960"/>
            <a:ext cx="320076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Дождитесь размещения в ЕФРСБ* сведений о возбуждении процедуры банкротства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70" name="CustomShape 16"/>
          <p:cNvSpPr/>
          <p:nvPr/>
        </p:nvSpPr>
        <p:spPr>
          <a:xfrm>
            <a:off x="6555240" y="4298400"/>
            <a:ext cx="35128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Ваши долги списаны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71" name="CustomShape 17"/>
          <p:cNvSpPr/>
          <p:nvPr/>
        </p:nvSpPr>
        <p:spPr>
          <a:xfrm>
            <a:off x="6568920" y="4653720"/>
            <a:ext cx="3290040" cy="14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latin typeface="Montserrat"/>
              </a:rPr>
              <a:t>По истечении 6 месяцев со дня включения сведений в ЕФРСБ* процедура завершается </a:t>
            </a:r>
            <a:r>
              <a:rPr lang="ru-RU" sz="1100" b="1" strike="noStrike" spc="-1">
                <a:latin typeface="Montserrat"/>
              </a:rPr>
              <a:t>автоматически</a:t>
            </a:r>
            <a:r>
              <a:rPr lang="ru-RU" sz="1100" b="0" strike="noStrike" spc="-1">
                <a:latin typeface="Montserrat"/>
              </a:rPr>
              <a:t>, гражданин освобождается </a:t>
            </a:r>
            <a:r>
              <a:t/>
            </a:r>
            <a:br/>
            <a:r>
              <a:rPr lang="ru-RU" sz="1100" b="0" strike="noStrike" spc="-1">
                <a:latin typeface="Montserrat"/>
              </a:rPr>
              <a:t>от дальнейшего исполнения требований кредиторов, указанных в заявлении </a:t>
            </a:r>
            <a:r>
              <a:t/>
            </a:r>
            <a:br/>
            <a:r>
              <a:rPr lang="ru-RU" sz="1100" b="0" strike="noStrike" spc="-1">
                <a:latin typeface="Montserrat"/>
              </a:rPr>
              <a:t>о признании его банкротом </a:t>
            </a:r>
            <a:r>
              <a:t/>
            </a:r>
            <a:br/>
            <a:endParaRPr lang="ru-RU" sz="1100" b="0" strike="noStrike" spc="-1">
              <a:latin typeface="Arial"/>
            </a:endParaRPr>
          </a:p>
        </p:txBody>
      </p:sp>
      <p:sp>
        <p:nvSpPr>
          <p:cNvPr id="272" name="Line 18"/>
          <p:cNvSpPr/>
          <p:nvPr/>
        </p:nvSpPr>
        <p:spPr>
          <a:xfrm>
            <a:off x="6220440" y="4032720"/>
            <a:ext cx="360" cy="542520"/>
          </a:xfrm>
          <a:prstGeom prst="line">
            <a:avLst/>
          </a:prstGeom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19"/>
          <p:cNvSpPr/>
          <p:nvPr/>
        </p:nvSpPr>
        <p:spPr>
          <a:xfrm>
            <a:off x="6561000" y="1880280"/>
            <a:ext cx="32839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Montserrat"/>
              </a:rPr>
              <a:t>Подайте заявление о признании банкротом в МФЦ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74" name="CustomShape 20"/>
          <p:cNvSpPr/>
          <p:nvPr/>
        </p:nvSpPr>
        <p:spPr>
          <a:xfrm>
            <a:off x="361080" y="7220880"/>
            <a:ext cx="875808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767171"/>
                </a:solidFill>
                <a:latin typeface="Montserrat"/>
              </a:rPr>
              <a:t>*Единый федеральный реестр сведений о банкротстве, http://bankrot.fedresurs.ru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767171"/>
                </a:solidFill>
                <a:latin typeface="Montserrat"/>
              </a:rPr>
              <a:t>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75" name="CustomShape 21"/>
          <p:cNvSpPr/>
          <p:nvPr/>
        </p:nvSpPr>
        <p:spPr>
          <a:xfrm>
            <a:off x="903240" y="1918800"/>
            <a:ext cx="493200" cy="493200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22"/>
          <p:cNvSpPr/>
          <p:nvPr/>
        </p:nvSpPr>
        <p:spPr>
          <a:xfrm>
            <a:off x="944640" y="2014200"/>
            <a:ext cx="411120" cy="4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Montserrat"/>
              </a:rPr>
              <a:t>1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77" name="CustomShape 23"/>
          <p:cNvSpPr/>
          <p:nvPr/>
        </p:nvSpPr>
        <p:spPr>
          <a:xfrm rot="10800000">
            <a:off x="1123560" y="6246000"/>
            <a:ext cx="537120" cy="2183760"/>
          </a:xfrm>
          <a:prstGeom prst="rightBracket">
            <a:avLst>
              <a:gd name="adj" fmla="val 116928"/>
            </a:avLst>
          </a:prstGeom>
          <a:noFill/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CustomShape 24"/>
          <p:cNvSpPr/>
          <p:nvPr/>
        </p:nvSpPr>
        <p:spPr>
          <a:xfrm>
            <a:off x="921960" y="4357800"/>
            <a:ext cx="493200" cy="493200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25"/>
          <p:cNvSpPr/>
          <p:nvPr/>
        </p:nvSpPr>
        <p:spPr>
          <a:xfrm>
            <a:off x="963360" y="4452840"/>
            <a:ext cx="411120" cy="4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Montserrat"/>
              </a:rPr>
              <a:t>3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80" name="CustomShape 26"/>
          <p:cNvSpPr/>
          <p:nvPr/>
        </p:nvSpPr>
        <p:spPr>
          <a:xfrm>
            <a:off x="5970240" y="4357800"/>
            <a:ext cx="493200" cy="493200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27"/>
          <p:cNvSpPr/>
          <p:nvPr/>
        </p:nvSpPr>
        <p:spPr>
          <a:xfrm>
            <a:off x="6011280" y="4452840"/>
            <a:ext cx="411120" cy="4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Montserrat"/>
              </a:rPr>
              <a:t>4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82" name="CustomShape 28"/>
          <p:cNvSpPr/>
          <p:nvPr/>
        </p:nvSpPr>
        <p:spPr>
          <a:xfrm>
            <a:off x="9333000" y="1544040"/>
            <a:ext cx="537120" cy="2476440"/>
          </a:xfrm>
          <a:prstGeom prst="rightBracket">
            <a:avLst>
              <a:gd name="adj" fmla="val 116928"/>
            </a:avLst>
          </a:prstGeom>
          <a:noFill/>
          <a:ln w="126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CustomShape 29"/>
          <p:cNvSpPr/>
          <p:nvPr/>
        </p:nvSpPr>
        <p:spPr>
          <a:xfrm>
            <a:off x="5970240" y="1919160"/>
            <a:ext cx="493200" cy="493200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30"/>
          <p:cNvSpPr/>
          <p:nvPr/>
        </p:nvSpPr>
        <p:spPr>
          <a:xfrm>
            <a:off x="6011280" y="2014200"/>
            <a:ext cx="411120" cy="4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Montserrat"/>
              </a:rPr>
              <a:t>2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85" name="CustomShape 31"/>
          <p:cNvSpPr/>
          <p:nvPr/>
        </p:nvSpPr>
        <p:spPr>
          <a:xfrm>
            <a:off x="9501840" y="77760"/>
            <a:ext cx="585720" cy="622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32"/>
          <p:cNvSpPr/>
          <p:nvPr/>
        </p:nvSpPr>
        <p:spPr>
          <a:xfrm>
            <a:off x="9631800" y="260640"/>
            <a:ext cx="3427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Montserrat"/>
              </a:rPr>
              <a:t>8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416160" y="282240"/>
            <a:ext cx="61646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Montserrat ExtraBold"/>
              </a:rPr>
              <a:t>После возбуждения процедуры внесудебного</a:t>
            </a:r>
            <a:r>
              <a:t/>
            </a:r>
            <a:br/>
            <a:r>
              <a:rPr lang="ru-RU" sz="1600" b="1" strike="noStrike" spc="-1">
                <a:solidFill>
                  <a:srgbClr val="000000"/>
                </a:solidFill>
                <a:latin typeface="Montserrat ExtraBold"/>
              </a:rPr>
              <a:t>банкротства и до ее завершения: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88" name="Line 2"/>
          <p:cNvSpPr/>
          <p:nvPr/>
        </p:nvSpPr>
        <p:spPr>
          <a:xfrm>
            <a:off x="521280" y="958680"/>
            <a:ext cx="9343440" cy="360"/>
          </a:xfrm>
          <a:prstGeom prst="line">
            <a:avLst/>
          </a:prstGeom>
          <a:ln w="1908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CustomShape 3"/>
          <p:cNvSpPr/>
          <p:nvPr/>
        </p:nvSpPr>
        <p:spPr>
          <a:xfrm>
            <a:off x="521640" y="1306800"/>
            <a:ext cx="4700160" cy="1079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90" name="Group 4"/>
          <p:cNvGrpSpPr/>
          <p:nvPr/>
        </p:nvGrpSpPr>
        <p:grpSpPr>
          <a:xfrm>
            <a:off x="608400" y="1371600"/>
            <a:ext cx="4529520" cy="639000"/>
            <a:chOff x="608400" y="1371600"/>
            <a:chExt cx="4529520" cy="639000"/>
          </a:xfrm>
        </p:grpSpPr>
        <p:sp>
          <p:nvSpPr>
            <p:cNvPr id="291" name="CustomShape 5"/>
            <p:cNvSpPr/>
            <p:nvPr/>
          </p:nvSpPr>
          <p:spPr>
            <a:xfrm>
              <a:off x="994680" y="1433880"/>
              <a:ext cx="4143240" cy="425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spcAft>
                  <a:spcPts val="1199"/>
                </a:spcAft>
              </a:pPr>
              <a:r>
                <a:rPr lang="ru-RU" sz="1100" b="0" strike="noStrike" spc="-1">
                  <a:solidFill>
                    <a:srgbClr val="000000"/>
                  </a:solidFill>
                  <a:latin typeface="Montserrat"/>
                </a:rPr>
                <a:t>приостанавливается исполнение по требованиям кредиторов </a:t>
              </a:r>
              <a:endParaRPr lang="ru-RU" sz="1100" b="0" strike="noStrike" spc="-1">
                <a:latin typeface="Arial"/>
              </a:endParaRPr>
            </a:p>
          </p:txBody>
        </p:sp>
        <p:sp>
          <p:nvSpPr>
            <p:cNvPr id="292" name="CustomShape 6"/>
            <p:cNvSpPr/>
            <p:nvPr/>
          </p:nvSpPr>
          <p:spPr>
            <a:xfrm>
              <a:off x="608400" y="1371600"/>
              <a:ext cx="42660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3600" b="1" strike="noStrike" spc="-1">
                  <a:solidFill>
                    <a:srgbClr val="DE503B"/>
                  </a:solidFill>
                  <a:latin typeface="Montserrat"/>
                </a:rPr>
                <a:t>1</a:t>
              </a:r>
              <a:endParaRPr lang="ru-RU" sz="3600" b="0" strike="noStrike" spc="-1">
                <a:latin typeface="Arial"/>
              </a:endParaRPr>
            </a:p>
          </p:txBody>
        </p:sp>
      </p:grpSp>
      <p:sp>
        <p:nvSpPr>
          <p:cNvPr id="293" name="CustomShape 7"/>
          <p:cNvSpPr/>
          <p:nvPr/>
        </p:nvSpPr>
        <p:spPr>
          <a:xfrm>
            <a:off x="513360" y="2580120"/>
            <a:ext cx="4700160" cy="1079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CustomShape 8"/>
          <p:cNvSpPr/>
          <p:nvPr/>
        </p:nvSpPr>
        <p:spPr>
          <a:xfrm>
            <a:off x="986760" y="2715120"/>
            <a:ext cx="3964320" cy="59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Montserrat"/>
              </a:rPr>
              <a:t>прекращается начисление неустоек (штрафов, пеней) и иных финансовых санкций, а также процентов по всем обязательствам гражданина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95" name="CustomShape 9"/>
          <p:cNvSpPr/>
          <p:nvPr/>
        </p:nvSpPr>
        <p:spPr>
          <a:xfrm>
            <a:off x="645480" y="2640960"/>
            <a:ext cx="428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DE503B"/>
                </a:solidFill>
                <a:latin typeface="Montserrat"/>
              </a:rPr>
              <a:t>2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96" name="CustomShape 10"/>
          <p:cNvSpPr/>
          <p:nvPr/>
        </p:nvSpPr>
        <p:spPr>
          <a:xfrm>
            <a:off x="521640" y="3808440"/>
            <a:ext cx="4700160" cy="1079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CustomShape 11"/>
          <p:cNvSpPr/>
          <p:nvPr/>
        </p:nvSpPr>
        <p:spPr>
          <a:xfrm>
            <a:off x="653400" y="3879360"/>
            <a:ext cx="428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DE503B"/>
                </a:solidFill>
                <a:latin typeface="Montserrat"/>
              </a:rPr>
              <a:t>3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98" name="CustomShape 12"/>
          <p:cNvSpPr/>
          <p:nvPr/>
        </p:nvSpPr>
        <p:spPr>
          <a:xfrm>
            <a:off x="994680" y="3993840"/>
            <a:ext cx="4042080" cy="59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Montserrat"/>
              </a:rPr>
              <a:t>исполнительные документы не могут направляться в банк или иную кредитную организацию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99" name="CustomShape 13"/>
          <p:cNvSpPr/>
          <p:nvPr/>
        </p:nvSpPr>
        <p:spPr>
          <a:xfrm>
            <a:off x="521640" y="5081760"/>
            <a:ext cx="4700160" cy="1079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CustomShape 14"/>
          <p:cNvSpPr/>
          <p:nvPr/>
        </p:nvSpPr>
        <p:spPr>
          <a:xfrm>
            <a:off x="616320" y="5199120"/>
            <a:ext cx="428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DE503B"/>
                </a:solidFill>
                <a:latin typeface="Montserrat"/>
              </a:rPr>
              <a:t>4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01" name="CustomShape 15"/>
          <p:cNvSpPr/>
          <p:nvPr/>
        </p:nvSpPr>
        <p:spPr>
          <a:xfrm>
            <a:off x="978480" y="5248800"/>
            <a:ext cx="4058280" cy="59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Montserrat"/>
              </a:rPr>
              <a:t>приостанавливается исполнение исполнительных документов по имущественным взысканиям </a:t>
            </a:r>
            <a:r>
              <a:t/>
            </a:r>
            <a:br/>
            <a:r>
              <a:rPr lang="ru-RU" sz="1100" b="0" strike="noStrike" spc="-1">
                <a:solidFill>
                  <a:srgbClr val="000000"/>
                </a:solidFill>
                <a:latin typeface="Montserrat"/>
              </a:rPr>
              <a:t>с гражданина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02" name="CustomShape 16"/>
          <p:cNvSpPr/>
          <p:nvPr/>
        </p:nvSpPr>
        <p:spPr>
          <a:xfrm>
            <a:off x="513360" y="6449760"/>
            <a:ext cx="9351000" cy="929160"/>
          </a:xfrm>
          <a:prstGeom prst="roundRect">
            <a:avLst>
              <a:gd name="adj" fmla="val 1666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CustomShape 17"/>
          <p:cNvSpPr/>
          <p:nvPr/>
        </p:nvSpPr>
        <p:spPr>
          <a:xfrm>
            <a:off x="675360" y="6425280"/>
            <a:ext cx="900360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Montserrat"/>
              </a:rPr>
              <a:t>Если гражданин в период процедуры внесудебного банкротства получил имущество </a:t>
            </a:r>
            <a:r>
              <a:t/>
            </a:r>
            <a:br/>
            <a:r>
              <a:rPr lang="ru-RU" sz="1400" b="0" strike="noStrike" spc="-1">
                <a:solidFill>
                  <a:srgbClr val="FFFFFF"/>
                </a:solidFill>
                <a:latin typeface="Montserrat"/>
              </a:rPr>
              <a:t>в наследство, в дар, или иным образом улучшилось его финансовое состояние – внесудебная процедура банкротства прекращается.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Montserrat"/>
              </a:rPr>
              <a:t>Гражданин обязан в течение 5 рабочих дней обратиться в МФЦ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4" name="CustomShape 18"/>
          <p:cNvSpPr/>
          <p:nvPr/>
        </p:nvSpPr>
        <p:spPr>
          <a:xfrm>
            <a:off x="11684160" y="7074000"/>
            <a:ext cx="2710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Montserrat"/>
              </a:rPr>
              <a:t>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05" name="CustomShape 19"/>
          <p:cNvSpPr/>
          <p:nvPr/>
        </p:nvSpPr>
        <p:spPr>
          <a:xfrm>
            <a:off x="5692320" y="1312200"/>
            <a:ext cx="4172040" cy="4847040"/>
          </a:xfrm>
          <a:prstGeom prst="roundRect">
            <a:avLst>
              <a:gd name="adj" fmla="val 539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CustomShape 20"/>
          <p:cNvSpPr/>
          <p:nvPr/>
        </p:nvSpPr>
        <p:spPr>
          <a:xfrm>
            <a:off x="5854320" y="1542960"/>
            <a:ext cx="3824640" cy="441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ru-RU" sz="1600" b="0" strike="noStrike" spc="-1">
                <a:solidFill>
                  <a:srgbClr val="FFFFFF"/>
                </a:solidFill>
                <a:latin typeface="Montserrat ExtraBold"/>
              </a:rPr>
              <a:t>Данные последствия </a:t>
            </a:r>
            <a:r>
              <a:t/>
            </a:r>
            <a:br/>
            <a:r>
              <a:rPr lang="ru-RU" sz="1600" b="0" strike="noStrike" spc="-1">
                <a:solidFill>
                  <a:srgbClr val="FFFFFF"/>
                </a:solidFill>
                <a:latin typeface="Montserrat ExtraBold"/>
              </a:rPr>
              <a:t>не применяются к долгам: </a:t>
            </a:r>
            <a:endParaRPr lang="ru-RU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FFFFFF"/>
                </a:solidFill>
                <a:latin typeface="Montserrat"/>
              </a:rPr>
              <a:t>не указанным в заявлении </a:t>
            </a:r>
            <a:r>
              <a:t/>
            </a:r>
            <a:br/>
            <a:r>
              <a:rPr lang="ru-RU" sz="1400" b="0" strike="noStrike" spc="-1">
                <a:solidFill>
                  <a:srgbClr val="FFFFFF"/>
                </a:solidFill>
                <a:latin typeface="Montserrat"/>
              </a:rPr>
              <a:t>о внесудебном банкротстве</a:t>
            </a:r>
            <a:endParaRPr lang="ru-RU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FFFFFF"/>
                </a:solidFill>
                <a:latin typeface="Montserrat"/>
              </a:rPr>
              <a:t>возникшим в период процедуры внесудебного банкротства</a:t>
            </a:r>
            <a:endParaRPr lang="ru-RU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FFFFFF"/>
                </a:solidFill>
                <a:latin typeface="Montserrat"/>
              </a:rPr>
              <a:t>по возмещению вреда, причиненного жизни или здоровью, морального вреда</a:t>
            </a:r>
            <a:endParaRPr lang="ru-RU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FFFFFF"/>
                </a:solidFill>
                <a:latin typeface="Montserrat"/>
              </a:rPr>
              <a:t>по выплате заработной платы и выходного пособия</a:t>
            </a:r>
            <a:endParaRPr lang="ru-RU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FFFFFF"/>
                </a:solidFill>
                <a:latin typeface="Montserrat"/>
              </a:rPr>
              <a:t>по уплате алиментов </a:t>
            </a:r>
            <a:endParaRPr lang="ru-RU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FFFFFF"/>
                </a:solidFill>
                <a:latin typeface="Montserrat"/>
              </a:rPr>
              <a:t>иным требованиям, неразрывно связанным с личностью кредитора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307" name="CustomShape 21"/>
          <p:cNvSpPr/>
          <p:nvPr/>
        </p:nvSpPr>
        <p:spPr>
          <a:xfrm>
            <a:off x="9501840" y="77760"/>
            <a:ext cx="585720" cy="622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CustomShape 22"/>
          <p:cNvSpPr/>
          <p:nvPr/>
        </p:nvSpPr>
        <p:spPr>
          <a:xfrm>
            <a:off x="9628560" y="260640"/>
            <a:ext cx="3412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Montserrat"/>
              </a:rPr>
              <a:t>9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04DA0"/>
      </a:accent1>
      <a:accent2>
        <a:srgbClr val="0394C4"/>
      </a:accent2>
      <a:accent3>
        <a:srgbClr val="00B1A7"/>
      </a:accent3>
      <a:accent4>
        <a:srgbClr val="92D050"/>
      </a:accent4>
      <a:accent5>
        <a:srgbClr val="24447E"/>
      </a:accent5>
      <a:accent6>
        <a:srgbClr val="F7962D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04DA0"/>
      </a:accent1>
      <a:accent2>
        <a:srgbClr val="0394C4"/>
      </a:accent2>
      <a:accent3>
        <a:srgbClr val="00B1A7"/>
      </a:accent3>
      <a:accent4>
        <a:srgbClr val="92D050"/>
      </a:accent4>
      <a:accent5>
        <a:srgbClr val="24447E"/>
      </a:accent5>
      <a:accent6>
        <a:srgbClr val="F7962D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3761</TotalTime>
  <Words>861</Words>
  <Application>Microsoft Office PowerPoint</Application>
  <PresentationFormat>Произвольный</PresentationFormat>
  <Paragraphs>180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</dc:creator>
  <cp:lastModifiedBy>Администратор безопасности</cp:lastModifiedBy>
  <cp:revision>496</cp:revision>
  <cp:lastPrinted>2023-03-11T11:04:26Z</cp:lastPrinted>
  <dcterms:created xsi:type="dcterms:W3CDTF">2023-03-11T09:07:52Z</dcterms:created>
  <dcterms:modified xsi:type="dcterms:W3CDTF">2023-11-02T12:45:20Z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